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9" r:id="rId6"/>
    <p:sldId id="270" r:id="rId7"/>
    <p:sldId id="273" r:id="rId8"/>
    <p:sldId id="259" r:id="rId9"/>
    <p:sldId id="264" r:id="rId10"/>
    <p:sldId id="265" r:id="rId11"/>
    <p:sldId id="260" r:id="rId12"/>
    <p:sldId id="261" r:id="rId13"/>
    <p:sldId id="262" r:id="rId14"/>
    <p:sldId id="263" r:id="rId15"/>
  </p:sldIdLst>
  <p:sldSz cx="18288000" cy="10287000"/>
  <p:notesSz cx="6858000" cy="9144000"/>
  <p:embeddedFontLst>
    <p:embeddedFont>
      <p:font typeface="Garet" panose="020B0604020202020204" charset="-18"/>
      <p:regular r:id="rId16"/>
    </p:embeddedFont>
    <p:embeddedFont>
      <p:font typeface="Garet Bold" panose="020B0604020202020204" charset="-18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22" autoAdjust="0"/>
  </p:normalViewPr>
  <p:slideViewPr>
    <p:cSldViewPr>
      <p:cViewPr varScale="1">
        <p:scale>
          <a:sx n="39" d="100"/>
          <a:sy n="39" d="100"/>
        </p:scale>
        <p:origin x="6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af%20v%20aplikaci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800" cap="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vs. institucionální služby po skončení projektu DI (2029/2030)</a:t>
            </a:r>
          </a:p>
        </c:rich>
      </c:tx>
      <c:layout>
        <c:manualLayout>
          <c:xMode val="edge"/>
          <c:yMode val="edge"/>
          <c:x val="9.6292175372053299E-2"/>
          <c:y val="9.05152900990531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9880816298057555"/>
          <c:y val="0.46102690203482161"/>
          <c:w val="0.7166500628309288"/>
          <c:h val="0.5185469133008042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0B-49A8-A011-055E9F122F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0B-49A8-A011-055E9F122F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List7!$C$9:$C$10</c:f>
              <c:strCache>
                <c:ptCount val="2"/>
                <c:pt idx="0">
                  <c:v>Kapacita komunitních služeb poskytovatelů po skončení projektu DI </c:v>
                </c:pt>
                <c:pt idx="1">
                  <c:v>Kapacita institucionálních služeb po skončení projektu DI</c:v>
                </c:pt>
              </c:strCache>
            </c:strRef>
          </c:cat>
          <c:val>
            <c:numRef>
              <c:f>List7!$D$9:$D$10</c:f>
              <c:numCache>
                <c:formatCode>General</c:formatCode>
                <c:ptCount val="2"/>
                <c:pt idx="0">
                  <c:v>1579</c:v>
                </c:pt>
                <c:pt idx="1">
                  <c:v>1743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0B-49A8-A011-055E9F122F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21642180945056472"/>
          <c:w val="1"/>
          <c:h val="0.24812337851986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800" cap="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vs. institucionální služby projektem  DI 2023</a:t>
            </a:r>
          </a:p>
        </c:rich>
      </c:tx>
      <c:layout>
        <c:manualLayout>
          <c:xMode val="edge"/>
          <c:yMode val="edge"/>
          <c:x val="0.12166647880671358"/>
          <c:y val="8.41246958991365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974590599487947"/>
          <c:y val="0.44439581204129985"/>
          <c:w val="0.69231459564486963"/>
          <c:h val="0.5485368205318030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3.5817486004433498E-2"/>
          <c:y val="0.19719858397609524"/>
          <c:w val="0.92836502799113318"/>
          <c:h val="0.2165796159881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cs-CZ" sz="2200" cap="all" baseline="0" dirty="0">
                <a:solidFill>
                  <a:schemeClr val="bg1"/>
                </a:solidFill>
              </a:rPr>
              <a:t>Komunitní vs. institucionální služby před projektem DI (2023)</a:t>
            </a:r>
          </a:p>
        </c:rich>
      </c:tx>
      <c:layout>
        <c:manualLayout>
          <c:xMode val="edge"/>
          <c:yMode val="edge"/>
          <c:x val="0.12333794852824605"/>
          <c:y val="3.40009016193607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5645279433837977"/>
          <c:y val="0.42679998573824179"/>
          <c:w val="0.68212714685832054"/>
          <c:h val="0.503025818362980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11-4D0E-BB7E-8A8DA440EB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11-4D0E-BB7E-8A8DA440EB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List7!$C$4:$C$5</c:f>
              <c:strCache>
                <c:ptCount val="2"/>
                <c:pt idx="0">
                  <c:v>Kapacita komunitních služeb poskytovatelů před transformací </c:v>
                </c:pt>
                <c:pt idx="1">
                  <c:v>Kapacita nstitucionálních služeb před transformací</c:v>
                </c:pt>
              </c:strCache>
            </c:strRef>
          </c:cat>
          <c:val>
            <c:numRef>
              <c:f>List7!$D$4:$D$5</c:f>
              <c:numCache>
                <c:formatCode>General</c:formatCode>
                <c:ptCount val="2"/>
                <c:pt idx="0">
                  <c:v>585</c:v>
                </c:pt>
                <c:pt idx="1">
                  <c:v>2737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11-4D0E-BB7E-8A8DA440EB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0890259849500257E-3"/>
          <c:y val="0.16706872010551349"/>
          <c:w val="0.92942306991557277"/>
          <c:h val="0.22167790171389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psv.cz/zvyseni-efektivity-systemu-socialnich-sluzeb-efektivizace-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svg"/><Relationship Id="rId7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psv.cz/strategicke-dokumenty" TargetMode="External"/><Relationship Id="rId3" Type="http://schemas.openxmlformats.org/officeDocument/2006/relationships/image" Target="../media/image3.svg"/><Relationship Id="rId7" Type="http://schemas.openxmlformats.org/officeDocument/2006/relationships/hyperlink" Target="http://www.trass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203992"/>
            <a:ext cx="17910406" cy="9879016"/>
            <a:chOff x="0" y="0"/>
            <a:chExt cx="4717144" cy="260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592840"/>
            <a:ext cx="10747629" cy="83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6506"/>
              </a:lnSpc>
              <a:spcBef>
                <a:spcPct val="0"/>
              </a:spcBef>
            </a:pPr>
            <a:r>
              <a:rPr lang="en-US" sz="5809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Vybrané</a:t>
            </a:r>
            <a:r>
              <a:rPr lang="en-US" sz="5809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5809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projekty</a:t>
            </a:r>
            <a:r>
              <a:rPr lang="en-US" sz="5809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5809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odboru</a:t>
            </a:r>
            <a:r>
              <a:rPr lang="en-US" sz="5809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805211"/>
            <a:ext cx="10747629" cy="76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5946"/>
              </a:lnSpc>
              <a:spcBef>
                <a:spcPct val="0"/>
              </a:spcBef>
            </a:pPr>
            <a:r>
              <a:rPr lang="en-US" sz="5309" b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Mgr. Klára Holanová</a:t>
            </a:r>
          </a:p>
        </p:txBody>
      </p:sp>
      <p:grpSp>
        <p:nvGrpSpPr>
          <p:cNvPr id="7" name="Group 7"/>
          <p:cNvGrpSpPr/>
          <p:nvPr/>
        </p:nvGrpSpPr>
        <p:grpSpPr>
          <a:xfrm rot="-2699999">
            <a:off x="15264668" y="-2600781"/>
            <a:ext cx="6841814" cy="6283654"/>
            <a:chOff x="0" y="0"/>
            <a:chExt cx="3397795" cy="3120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7795" cy="3120600"/>
            </a:xfrm>
            <a:custGeom>
              <a:avLst/>
              <a:gdLst/>
              <a:ahLst/>
              <a:cxnLst/>
              <a:rect l="l" t="t" r="r" b="b"/>
              <a:pathLst>
                <a:path w="3397795" h="3120600">
                  <a:moveTo>
                    <a:pt x="0" y="0"/>
                  </a:moveTo>
                  <a:lnTo>
                    <a:pt x="3397795" y="0"/>
                  </a:lnTo>
                  <a:lnTo>
                    <a:pt x="3397795" y="3120600"/>
                  </a:lnTo>
                  <a:lnTo>
                    <a:pt x="0" y="31206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97795" cy="3158700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2699999">
            <a:off x="15359344" y="5155826"/>
            <a:ext cx="3801966" cy="3689633"/>
            <a:chOff x="0" y="0"/>
            <a:chExt cx="1888140" cy="18323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8140" cy="1832352"/>
            </a:xfrm>
            <a:custGeom>
              <a:avLst/>
              <a:gdLst/>
              <a:ahLst/>
              <a:cxnLst/>
              <a:rect l="l" t="t" r="r" b="b"/>
              <a:pathLst>
                <a:path w="1888140" h="1832352">
                  <a:moveTo>
                    <a:pt x="0" y="0"/>
                  </a:moveTo>
                  <a:lnTo>
                    <a:pt x="1888140" y="0"/>
                  </a:lnTo>
                  <a:lnTo>
                    <a:pt x="1888140" y="1832352"/>
                  </a:lnTo>
                  <a:lnTo>
                    <a:pt x="0" y="1832352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88140" cy="1870452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699999">
            <a:off x="11189420" y="88332"/>
            <a:ext cx="2579499" cy="2503285"/>
            <a:chOff x="0" y="0"/>
            <a:chExt cx="1281036" cy="124318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1036" cy="1243186"/>
            </a:xfrm>
            <a:custGeom>
              <a:avLst/>
              <a:gdLst/>
              <a:ahLst/>
              <a:cxnLst/>
              <a:rect l="l" t="t" r="r" b="b"/>
              <a:pathLst>
                <a:path w="1281036" h="1243186">
                  <a:moveTo>
                    <a:pt x="0" y="0"/>
                  </a:moveTo>
                  <a:lnTo>
                    <a:pt x="1281036" y="0"/>
                  </a:lnTo>
                  <a:lnTo>
                    <a:pt x="1281036" y="1243186"/>
                  </a:lnTo>
                  <a:lnTo>
                    <a:pt x="0" y="1243186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281036" cy="1281286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2699999">
            <a:off x="11321202" y="6614684"/>
            <a:ext cx="3491768" cy="3388599"/>
            <a:chOff x="0" y="0"/>
            <a:chExt cx="1734088" cy="16828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34088" cy="1682853"/>
            </a:xfrm>
            <a:custGeom>
              <a:avLst/>
              <a:gdLst/>
              <a:ahLst/>
              <a:cxnLst/>
              <a:rect l="l" t="t" r="r" b="b"/>
              <a:pathLst>
                <a:path w="1734088" h="1682853">
                  <a:moveTo>
                    <a:pt x="0" y="0"/>
                  </a:moveTo>
                  <a:lnTo>
                    <a:pt x="1734088" y="0"/>
                  </a:lnTo>
                  <a:lnTo>
                    <a:pt x="1734088" y="1682853"/>
                  </a:lnTo>
                  <a:lnTo>
                    <a:pt x="0" y="1682853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34088" cy="1720953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699999">
            <a:off x="13901875" y="9220529"/>
            <a:ext cx="3491768" cy="3388599"/>
            <a:chOff x="0" y="0"/>
            <a:chExt cx="1734088" cy="168285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4088" cy="1682853"/>
            </a:xfrm>
            <a:custGeom>
              <a:avLst/>
              <a:gdLst/>
              <a:ahLst/>
              <a:cxnLst/>
              <a:rect l="l" t="t" r="r" b="b"/>
              <a:pathLst>
                <a:path w="1734088" h="1682853">
                  <a:moveTo>
                    <a:pt x="0" y="0"/>
                  </a:moveTo>
                  <a:lnTo>
                    <a:pt x="1734088" y="0"/>
                  </a:lnTo>
                  <a:lnTo>
                    <a:pt x="1734088" y="1682853"/>
                  </a:lnTo>
                  <a:lnTo>
                    <a:pt x="0" y="1682853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734088" cy="1720953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757279" y="1505970"/>
            <a:ext cx="5365403" cy="536540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8700" y="7161507"/>
            <a:ext cx="9948402" cy="225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4"/>
              </a:lnSpc>
            </a:pPr>
            <a:r>
              <a:rPr lang="en-US" sz="3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Podpora </a:t>
            </a:r>
            <a:r>
              <a:rPr lang="en-US" sz="3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procesu</a:t>
            </a:r>
            <a:r>
              <a:rPr lang="en-US" sz="3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deinstitucionalizace</a:t>
            </a:r>
            <a:r>
              <a:rPr lang="en-US" sz="3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a </a:t>
            </a:r>
            <a:r>
              <a:rPr lang="en-US" sz="3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transformace</a:t>
            </a:r>
            <a:r>
              <a:rPr lang="en-US" sz="3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sociálních služeb v ČR,</a:t>
            </a:r>
          </a:p>
          <a:p>
            <a:pPr algn="l">
              <a:lnSpc>
                <a:spcPts val="4454"/>
              </a:lnSpc>
            </a:pPr>
            <a:r>
              <a:rPr lang="en-US" sz="3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Zvýšení</a:t>
            </a:r>
            <a:r>
              <a:rPr lang="en-US" sz="3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efektivity</a:t>
            </a:r>
            <a:r>
              <a:rPr lang="en-US" sz="3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systému</a:t>
            </a:r>
            <a:r>
              <a:rPr lang="en-US" sz="3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sociálních služeb,</a:t>
            </a:r>
          </a:p>
          <a:p>
            <a:pPr marL="0" lvl="0" indent="0" algn="l">
              <a:lnSpc>
                <a:spcPts val="4585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Koordinace</a:t>
            </a:r>
            <a:r>
              <a:rPr lang="en-US" sz="35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5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sociální</a:t>
            </a:r>
            <a:r>
              <a:rPr lang="en-US" sz="35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5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ochrany</a:t>
            </a:r>
            <a:r>
              <a:rPr lang="en-US" sz="35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v </a:t>
            </a:r>
            <a:r>
              <a:rPr lang="en-US" sz="35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praxi</a:t>
            </a:r>
            <a:endParaRPr lang="en-US" sz="35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CB872-19FE-4855-E0DC-054F2A891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640360-B864-9E43-3F86-3F42AF872835}"/>
              </a:ext>
            </a:extLst>
          </p:cNvPr>
          <p:cNvGrpSpPr/>
          <p:nvPr/>
        </p:nvGrpSpPr>
        <p:grpSpPr>
          <a:xfrm>
            <a:off x="188797" y="203992"/>
            <a:ext cx="17910406" cy="9879016"/>
            <a:chOff x="0" y="0"/>
            <a:chExt cx="4717144" cy="26018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2BD15B-7377-1231-4D4C-7079328305B7}"/>
                </a:ext>
              </a:extLst>
            </p:cNvPr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D008413-B51B-2C36-D19B-4A61C1A081D1}"/>
                </a:ext>
              </a:extLst>
            </p:cNvPr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012EC17-5674-B0E1-36C2-C29BAE198747}"/>
              </a:ext>
            </a:extLst>
          </p:cNvPr>
          <p:cNvGrpSpPr/>
          <p:nvPr/>
        </p:nvGrpSpPr>
        <p:grpSpPr>
          <a:xfrm>
            <a:off x="685800" y="2618468"/>
            <a:ext cx="4848730" cy="7304715"/>
            <a:chOff x="0" y="-38100"/>
            <a:chExt cx="1277032" cy="143152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1DDC96F-2D2A-1CF5-8630-A28A2052A898}"/>
                </a:ext>
              </a:extLst>
            </p:cNvPr>
            <p:cNvSpPr/>
            <p:nvPr/>
          </p:nvSpPr>
          <p:spPr>
            <a:xfrm>
              <a:off x="0" y="0"/>
              <a:ext cx="840428" cy="1393420"/>
            </a:xfrm>
            <a:custGeom>
              <a:avLst/>
              <a:gdLst/>
              <a:ahLst/>
              <a:cxnLst/>
              <a:rect l="l" t="t" r="r" b="b"/>
              <a:pathLst>
                <a:path w="1277032" h="1393420">
                  <a:moveTo>
                    <a:pt x="0" y="0"/>
                  </a:moveTo>
                  <a:lnTo>
                    <a:pt x="1277032" y="0"/>
                  </a:lnTo>
                  <a:lnTo>
                    <a:pt x="1277032" y="1393420"/>
                  </a:lnTo>
                  <a:lnTo>
                    <a:pt x="0" y="139342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ED5BCE7-9A89-7C41-80BC-EDEE7632F3E0}"/>
                </a:ext>
              </a:extLst>
            </p:cNvPr>
            <p:cNvSpPr txBox="1"/>
            <p:nvPr/>
          </p:nvSpPr>
          <p:spPr>
            <a:xfrm>
              <a:off x="0" y="-38100"/>
              <a:ext cx="1277032" cy="1431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BD04102-8BBB-331B-4E17-A56CD2CE3AEA}"/>
              </a:ext>
            </a:extLst>
          </p:cNvPr>
          <p:cNvGrpSpPr/>
          <p:nvPr/>
        </p:nvGrpSpPr>
        <p:grpSpPr>
          <a:xfrm>
            <a:off x="4002949" y="2812882"/>
            <a:ext cx="4302851" cy="7110301"/>
            <a:chOff x="0" y="0"/>
            <a:chExt cx="1277032" cy="13939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BF01E7B-1889-6822-BB88-41BB55AA952E}"/>
                </a:ext>
              </a:extLst>
            </p:cNvPr>
            <p:cNvSpPr/>
            <p:nvPr/>
          </p:nvSpPr>
          <p:spPr>
            <a:xfrm>
              <a:off x="0" y="0"/>
              <a:ext cx="1277032" cy="1393973"/>
            </a:xfrm>
            <a:custGeom>
              <a:avLst/>
              <a:gdLst/>
              <a:ahLst/>
              <a:cxnLst/>
              <a:rect l="l" t="t" r="r" b="b"/>
              <a:pathLst>
                <a:path w="1277032" h="1393973">
                  <a:moveTo>
                    <a:pt x="0" y="0"/>
                  </a:moveTo>
                  <a:lnTo>
                    <a:pt x="1277032" y="0"/>
                  </a:lnTo>
                  <a:lnTo>
                    <a:pt x="1277032" y="1393973"/>
                  </a:lnTo>
                  <a:lnTo>
                    <a:pt x="0" y="139397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68305FA-5FF3-B627-AE3C-4A14506AA4CD}"/>
                </a:ext>
              </a:extLst>
            </p:cNvPr>
            <p:cNvSpPr txBox="1"/>
            <p:nvPr/>
          </p:nvSpPr>
          <p:spPr>
            <a:xfrm>
              <a:off x="0" y="-38100"/>
              <a:ext cx="1277032" cy="143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BFB3183A-6745-420D-7EDC-3DC2962589EC}"/>
              </a:ext>
            </a:extLst>
          </p:cNvPr>
          <p:cNvSpPr txBox="1"/>
          <p:nvPr/>
        </p:nvSpPr>
        <p:spPr>
          <a:xfrm>
            <a:off x="607279" y="1866900"/>
            <a:ext cx="13485900" cy="56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Zvýšení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efektivity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systému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sociálních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služeb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C6CBBC9-E96A-ECA1-D374-C4FCA7897747}"/>
              </a:ext>
            </a:extLst>
          </p:cNvPr>
          <p:cNvSpPr txBox="1"/>
          <p:nvPr/>
        </p:nvSpPr>
        <p:spPr>
          <a:xfrm>
            <a:off x="927792" y="3829532"/>
            <a:ext cx="268337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 projektu je zvýšení výkonové i dopadové efektivity systému sociálních služeb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Garet"/>
              <a:cs typeface="Arial" panose="020B0604020202020204" pitchFamily="34" charset="0"/>
              <a:sym typeface="Garet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D74A273-7FCF-6E30-9494-62D7227E47EB}"/>
              </a:ext>
            </a:extLst>
          </p:cNvPr>
          <p:cNvSpPr txBox="1"/>
          <p:nvPr/>
        </p:nvSpPr>
        <p:spPr>
          <a:xfrm>
            <a:off x="4243808" y="3829532"/>
            <a:ext cx="3852061" cy="2160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04 Komunikace s cílovou skupinou a její vzdělávání prostřednictvím osvětových činností a evaluace projektu</a:t>
            </a: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D4AC516-BE01-8F6A-5DFA-2F5578266958}"/>
              </a:ext>
            </a:extLst>
          </p:cNvPr>
          <p:cNvSpPr txBox="1"/>
          <p:nvPr/>
        </p:nvSpPr>
        <p:spPr>
          <a:xfrm>
            <a:off x="912555" y="3157222"/>
            <a:ext cx="4075290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íle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FFBEF3C-2838-2514-91CC-B448DADEA70A}"/>
              </a:ext>
            </a:extLst>
          </p:cNvPr>
          <p:cNvSpPr txBox="1"/>
          <p:nvPr/>
        </p:nvSpPr>
        <p:spPr>
          <a:xfrm>
            <a:off x="4243808" y="3164473"/>
            <a:ext cx="3716245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ktivity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E4C56A7-B669-ADEE-F083-5745ED33C166}"/>
              </a:ext>
            </a:extLst>
          </p:cNvPr>
          <p:cNvGrpSpPr/>
          <p:nvPr/>
        </p:nvGrpSpPr>
        <p:grpSpPr>
          <a:xfrm>
            <a:off x="8431950" y="2812883"/>
            <a:ext cx="8943496" cy="7110302"/>
            <a:chOff x="0" y="0"/>
            <a:chExt cx="1277032" cy="139342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924CA5C-11D8-D9AC-DD03-C1AE606467D7}"/>
                </a:ext>
              </a:extLst>
            </p:cNvPr>
            <p:cNvSpPr/>
            <p:nvPr/>
          </p:nvSpPr>
          <p:spPr>
            <a:xfrm>
              <a:off x="0" y="0"/>
              <a:ext cx="1277032" cy="1393420"/>
            </a:xfrm>
            <a:custGeom>
              <a:avLst/>
              <a:gdLst/>
              <a:ahLst/>
              <a:cxnLst/>
              <a:rect l="l" t="t" r="r" b="b"/>
              <a:pathLst>
                <a:path w="1277032" h="1393420">
                  <a:moveTo>
                    <a:pt x="0" y="0"/>
                  </a:moveTo>
                  <a:lnTo>
                    <a:pt x="1277032" y="0"/>
                  </a:lnTo>
                  <a:lnTo>
                    <a:pt x="1277032" y="1393420"/>
                  </a:lnTo>
                  <a:lnTo>
                    <a:pt x="0" y="139342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787EB08-CB2A-A2DA-A8E7-5A3A395BD3A3}"/>
                </a:ext>
              </a:extLst>
            </p:cNvPr>
            <p:cNvSpPr txBox="1"/>
            <p:nvPr/>
          </p:nvSpPr>
          <p:spPr>
            <a:xfrm>
              <a:off x="0" y="-38100"/>
              <a:ext cx="1277032" cy="1431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D3166CE5-843D-36E6-306F-04F01A6E3560}"/>
              </a:ext>
            </a:extLst>
          </p:cNvPr>
          <p:cNvSpPr txBox="1"/>
          <p:nvPr/>
        </p:nvSpPr>
        <p:spPr>
          <a:xfrm>
            <a:off x="8686800" y="3829532"/>
            <a:ext cx="8382000" cy="6122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04: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Semináře - 12x za projekt/ 2x proběhlo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Webináře - 12x za projekt/ 4x proběhlo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Metodické workshopy pro pracovníky MPSV (inspekce sociálních služeb) – proběhlo 12x, další jsou v plánu do konce projektu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(nejbližší konference na téma </a:t>
            </a:r>
            <a:r>
              <a:rPr lang="cs-CZ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 efektivity sociálních služeb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proběhne dne 4.11.2025, kapacita je však plná; další konferenci plánujeme v dubnu 2026 a koncem příštího roku.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Odborné články – 20x za projekt/ 4x publikované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projektu jsou dostupné na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https://www.mpsv.cz/zvyseni-efektivity-systemu-socialnich-sluzeb-efektivizace-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24575F9-4A35-C51A-E871-DD410CE138F5}"/>
              </a:ext>
            </a:extLst>
          </p:cNvPr>
          <p:cNvSpPr txBox="1"/>
          <p:nvPr/>
        </p:nvSpPr>
        <p:spPr>
          <a:xfrm>
            <a:off x="8686800" y="3164473"/>
            <a:ext cx="4075290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ýstupy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9E31E190-1CAE-123D-F551-D921B6BA3325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0C131F1-8204-3708-F5F9-C695C5ACF728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9F95EFD-B60A-F6EF-A51C-803E72198191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3308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203992"/>
            <a:ext cx="17910406" cy="9879016"/>
            <a:chOff x="0" y="0"/>
            <a:chExt cx="4717144" cy="260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2000" y="1817869"/>
            <a:ext cx="11685403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3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Aktuální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stav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projektu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10900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06355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10900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06355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01811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01811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TextBox 21">
            <a:extLst>
              <a:ext uri="{FF2B5EF4-FFF2-40B4-BE49-F238E27FC236}">
                <a16:creationId xmlns:a16="http://schemas.microsoft.com/office/drawing/2014/main" id="{2E585720-A52C-ED37-6A3D-C9857B4E52F7}"/>
              </a:ext>
            </a:extLst>
          </p:cNvPr>
          <p:cNvSpPr txBox="1"/>
          <p:nvPr/>
        </p:nvSpPr>
        <p:spPr>
          <a:xfrm>
            <a:off x="762000" y="2597198"/>
            <a:ext cx="16687800" cy="8038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12"/>
              </a:lnSpc>
            </a:pPr>
            <a:r>
              <a:rPr lang="cs-CZ" sz="2400" dirty="0">
                <a:latin typeface="Arial" panose="020B0604020202020204" pitchFamily="34" charset="0"/>
                <a:ea typeface="Garet"/>
                <a:cs typeface="Arial" panose="020B0604020202020204" pitchFamily="34" charset="0"/>
                <a:sym typeface="Garet"/>
              </a:rPr>
              <a:t>Projekt pracuje na přípravě odborných výstupů, které bude vydávat v průběhu realizace, tj. do dubna 2027.</a:t>
            </a:r>
          </a:p>
          <a:p>
            <a:pPr algn="l">
              <a:lnSpc>
                <a:spcPts val="2712"/>
              </a:lnSpc>
            </a:pPr>
            <a:r>
              <a:rPr lang="cs-CZ" b="1" dirty="0">
                <a:latin typeface="Arial" panose="020B0604020202020204" pitchFamily="34" charset="0"/>
                <a:ea typeface="Garet"/>
                <a:cs typeface="Arial" panose="020B0604020202020204" pitchFamily="34" charset="0"/>
                <a:sym typeface="Garet"/>
              </a:rPr>
              <a:t>KA 01: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Metodika pro zjišťování potřeb uživatelů sociálních služeb – plán vydání v prosinci 2025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Metodika plánování a síťování sociálních služeb – plán vydání v březnu 2026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minimální úrovně zajištění sociálních služeb v území – plán vydání v prosinci 2026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KA 02: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Šetření administrativní zátěže poskytovatelů sociálních služeb (ve finální podobě – součást následujícího dokumentu)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a specifikace funkčních a datových požadavků budoucího systému JDZ – plán dokončení v březnu 2026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Zadávací dokumentace na realizaci nového informačního systému a JDZ – plán dokončení v březnu 2026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Projektová podpora na prováděcím projektu a při realizaci Nového IS pro správu JDZ – dle plánu realizace od dubna 2026 do konce projektu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KA 03: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Analýza pojetí kvality v jednotlivých státech EU – předpoklad realizace do dubna 2026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Návrh indikátorů kvality sociálních služeb ke standardům a povinnostem poskytovatele a pilotáž – plán realizace do dubna 2027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Tvorba podkladů pro harmonizaci národní politiky s evropskými doporučeními a návrhy – plán realizace po celou dobu projektu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Analýza stížnostního a podnětového mechanismu – dokončeno v říjnu 2024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Tvorba metodiky stížnostního a podnětového mechanismu a pilotní nastavení a ověření stížnostního a podnětového mechanismu v praxi – plán vydání v dubnu 2026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Analýza stávající činnosti inspekce sociálních služeb – předběžný plán vydání v dubnu 2026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KA 04: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Realizovány byly 2 semináře, 4 webináře, 12 workshopů pro inspektory sociálních služeb, publikovány 4 odborné články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 akce i články chystáme v průběhu realizace projektu</a:t>
            </a:r>
          </a:p>
          <a:p>
            <a:pPr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712"/>
              </a:lnSpc>
            </a:pPr>
            <a:endParaRPr lang="cs-CZ" sz="2400" dirty="0">
              <a:latin typeface="Garet"/>
              <a:ea typeface="Garet"/>
              <a:cs typeface="Garet"/>
              <a:sym typeface="Garet"/>
            </a:endParaRPr>
          </a:p>
          <a:p>
            <a:pPr marL="0" lvl="0" indent="0" algn="l">
              <a:lnSpc>
                <a:spcPts val="2712"/>
              </a:lnSpc>
              <a:spcBef>
                <a:spcPct val="0"/>
              </a:spcBef>
            </a:pP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203992"/>
            <a:ext cx="17910406" cy="9879016"/>
            <a:chOff x="0" y="0"/>
            <a:chExt cx="4717144" cy="260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4179" y="3533920"/>
            <a:ext cx="4848730" cy="5724380"/>
            <a:chOff x="0" y="0"/>
            <a:chExt cx="1277032" cy="15076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7032" cy="1507656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19635" y="3533920"/>
            <a:ext cx="4848730" cy="5724380"/>
            <a:chOff x="0" y="0"/>
            <a:chExt cx="1277032" cy="15076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7032" cy="1507656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91200" y="2483463"/>
            <a:ext cx="13485900" cy="56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500" b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Koordinace sociální ochrany v praxi.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35927" y="5162550"/>
            <a:ext cx="4225235" cy="373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vytvoření podmínek pro aplikaci case managementu do systému sociální ochrany ČR na všech jeho úrovních, a to prostřednictvím přípravy a pilotního odzkoušení unifikovaného modelu koordinovaného přístupu, vč. poskytování související metodické podpory vybraným obcím s rozšířenou působností a posílením kompetencí relevantních aktérů, u nichž se koordinovaný přístupů očekává a vyžaduje.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06355" y="5162550"/>
            <a:ext cx="4075290" cy="319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vytvoření pilotního modelu</a:t>
            </a:r>
          </a:p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pilotáž v 16 ORP</a:t>
            </a:r>
          </a:p>
          <a:p>
            <a:pPr algn="ctr">
              <a:lnSpc>
                <a:spcPts val="2147"/>
              </a:lnSpc>
            </a:pPr>
            <a:endParaRPr lang="en-US" sz="190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Kulaté stoly </a:t>
            </a:r>
          </a:p>
          <a:p>
            <a:pPr algn="ctr">
              <a:lnSpc>
                <a:spcPts val="2147"/>
              </a:lnSpc>
            </a:pPr>
            <a:endParaRPr lang="en-US" sz="190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vzdělávání  v koordinovaném přístupu a case managementu</a:t>
            </a:r>
          </a:p>
          <a:p>
            <a:pPr algn="ctr">
              <a:lnSpc>
                <a:spcPts val="2147"/>
              </a:lnSpc>
            </a:pPr>
            <a:endParaRPr lang="en-US" sz="190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metodické materiály</a:t>
            </a:r>
          </a:p>
          <a:p>
            <a:pPr algn="ctr">
              <a:lnSpc>
                <a:spcPts val="2147"/>
              </a:lnSpc>
            </a:pPr>
            <a:endParaRPr lang="en-US" sz="190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Odborné fórum a konference</a:t>
            </a:r>
          </a:p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Gratias- sociální pracovník roku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61000" y="3996232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cíl projektu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06355" y="4110523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aktivity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715090" y="3533920"/>
            <a:ext cx="4848730" cy="5724380"/>
            <a:chOff x="0" y="0"/>
            <a:chExt cx="1277032" cy="150765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7032" cy="1507656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949456" y="5162550"/>
            <a:ext cx="4379998" cy="266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Metodika vzdělávání koordinovaného přístupu na obcích</a:t>
            </a:r>
          </a:p>
          <a:p>
            <a:pPr algn="ctr">
              <a:lnSpc>
                <a:spcPts val="2147"/>
              </a:lnSpc>
            </a:pPr>
            <a:endParaRPr lang="en-US" sz="190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Manuál pro zavádění koordinovaného přístupu na obcích</a:t>
            </a:r>
          </a:p>
          <a:p>
            <a:pPr algn="ctr">
              <a:lnSpc>
                <a:spcPts val="2147"/>
              </a:lnSpc>
            </a:pPr>
            <a:endParaRPr lang="en-US" sz="190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Doporučení legislativních úprav</a:t>
            </a:r>
          </a:p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101765" y="4223879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výstupy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203992"/>
            <a:ext cx="17910406" cy="9879016"/>
            <a:chOff x="0" y="0"/>
            <a:chExt cx="4717144" cy="260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387973" y="876300"/>
            <a:ext cx="7406573" cy="4267200"/>
          </a:xfrm>
          <a:custGeom>
            <a:avLst/>
            <a:gdLst/>
            <a:ahLst/>
            <a:cxnLst/>
            <a:rect l="l" t="t" r="r" b="b"/>
            <a:pathLst>
              <a:path w="6253417" h="3600452">
                <a:moveTo>
                  <a:pt x="0" y="0"/>
                </a:moveTo>
                <a:lnTo>
                  <a:pt x="6253417" y="0"/>
                </a:lnTo>
                <a:lnTo>
                  <a:pt x="6253417" y="3600452"/>
                </a:lnTo>
                <a:lnTo>
                  <a:pt x="0" y="3600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grpSp>
        <p:nvGrpSpPr>
          <p:cNvPr id="12" name="Group 12"/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Freeform 15"/>
          <p:cNvSpPr/>
          <p:nvPr/>
        </p:nvSpPr>
        <p:spPr>
          <a:xfrm>
            <a:off x="9525000" y="4977099"/>
            <a:ext cx="8269545" cy="4734411"/>
          </a:xfrm>
          <a:custGeom>
            <a:avLst/>
            <a:gdLst/>
            <a:ahLst/>
            <a:cxnLst/>
            <a:rect l="l" t="t" r="r" b="b"/>
            <a:pathLst>
              <a:path w="7875882" h="4430184">
                <a:moveTo>
                  <a:pt x="0" y="0"/>
                </a:moveTo>
                <a:lnTo>
                  <a:pt x="7875882" y="0"/>
                </a:lnTo>
                <a:lnTo>
                  <a:pt x="7875882" y="4430184"/>
                </a:lnTo>
                <a:lnTo>
                  <a:pt x="0" y="44301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TextBox 16"/>
          <p:cNvSpPr txBox="1"/>
          <p:nvPr/>
        </p:nvSpPr>
        <p:spPr>
          <a:xfrm>
            <a:off x="1066800" y="1995673"/>
            <a:ext cx="885186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Aktuální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stav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projektu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10900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06355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10900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06355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24000" y="3011125"/>
            <a:ext cx="8394663" cy="5199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V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rámci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prodloužení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projektu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tým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aktuálně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pracuje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na:</a:t>
            </a:r>
          </a:p>
          <a:p>
            <a:pPr algn="l">
              <a:lnSpc>
                <a:spcPts val="2712"/>
              </a:lnSpc>
            </a:pP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18175" lvl="1" indent="-259087" algn="l">
              <a:lnSpc>
                <a:spcPts val="2712"/>
              </a:lnSpc>
              <a:buFont typeface="Arial"/>
              <a:buChar char="•"/>
            </a:pP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rozšíření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podpory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a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metodického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vedení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na 7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dalších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ORP</a:t>
            </a:r>
          </a:p>
          <a:p>
            <a:pPr marL="518175" lvl="1" indent="-259087" algn="l">
              <a:lnSpc>
                <a:spcPts val="2712"/>
              </a:lnSpc>
              <a:buFont typeface="Arial"/>
              <a:buChar char="•"/>
            </a:pP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Kulaté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stoly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se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zaměření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na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koordinaci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a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nově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také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oblast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kurately</a:t>
            </a: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18175" lvl="1" indent="-259087" algn="l">
              <a:lnSpc>
                <a:spcPts val="2712"/>
              </a:lnSpc>
              <a:buFont typeface="Arial"/>
              <a:buChar char="•"/>
            </a:pP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vzdělávání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pro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dalších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160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osob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na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téma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koordinace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v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oblasti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kurately</a:t>
            </a: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18175" lvl="1" indent="-259087" algn="l">
              <a:lnSpc>
                <a:spcPts val="2712"/>
              </a:lnSpc>
              <a:buFont typeface="Arial"/>
              <a:buChar char="•"/>
            </a:pP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vznik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nových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materiálů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: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Návrh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doporučeného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postupu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a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Brožury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pro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spolupracující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aktéry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v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systému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koordinované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pomoci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občanům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18175" lvl="1" indent="-259087" algn="l">
              <a:lnSpc>
                <a:spcPts val="2712"/>
              </a:lnSpc>
              <a:buFont typeface="Arial"/>
              <a:buChar char="•"/>
            </a:pP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Odborná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konference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podcasty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články</a:t>
            </a: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12"/>
              </a:lnSpc>
            </a:pP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0" lvl="0" indent="0" algn="l">
              <a:lnSpc>
                <a:spcPts val="2712"/>
              </a:lnSpc>
              <a:spcBef>
                <a:spcPct val="0"/>
              </a:spcBef>
            </a:pP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203992"/>
            <a:ext cx="17910406" cy="9879016"/>
            <a:chOff x="0" y="0"/>
            <a:chExt cx="4717144" cy="260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152069"/>
            <a:ext cx="8855550" cy="123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00"/>
              </a:lnSpc>
              <a:spcBef>
                <a:spcPct val="0"/>
              </a:spcBef>
            </a:pPr>
            <a:r>
              <a:rPr lang="en-US" sz="5000" b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Kontaktní osoby jednotlivých projektů:</a:t>
            </a:r>
          </a:p>
        </p:txBody>
      </p:sp>
      <p:grpSp>
        <p:nvGrpSpPr>
          <p:cNvPr id="6" name="Group 6"/>
          <p:cNvGrpSpPr/>
          <p:nvPr/>
        </p:nvGrpSpPr>
        <p:grpSpPr>
          <a:xfrm rot="-2699999">
            <a:off x="13585427" y="-1434068"/>
            <a:ext cx="5310677" cy="5085065"/>
            <a:chOff x="0" y="0"/>
            <a:chExt cx="3830511" cy="35180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30511" cy="3518015"/>
            </a:xfrm>
            <a:custGeom>
              <a:avLst/>
              <a:gdLst/>
              <a:ahLst/>
              <a:cxnLst/>
              <a:rect l="l" t="t" r="r" b="b"/>
              <a:pathLst>
                <a:path w="3830511" h="3518015">
                  <a:moveTo>
                    <a:pt x="0" y="0"/>
                  </a:moveTo>
                  <a:lnTo>
                    <a:pt x="3830511" y="0"/>
                  </a:lnTo>
                  <a:lnTo>
                    <a:pt x="3830511" y="3518015"/>
                  </a:lnTo>
                  <a:lnTo>
                    <a:pt x="0" y="3518015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30511" cy="3556115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699999">
            <a:off x="15314662" y="4750439"/>
            <a:ext cx="4066725" cy="3734959"/>
            <a:chOff x="0" y="0"/>
            <a:chExt cx="2816434" cy="25866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16434" cy="2586668"/>
            </a:xfrm>
            <a:custGeom>
              <a:avLst/>
              <a:gdLst/>
              <a:ahLst/>
              <a:cxnLst/>
              <a:rect l="l" t="t" r="r" b="b"/>
              <a:pathLst>
                <a:path w="2816434" h="2586668">
                  <a:moveTo>
                    <a:pt x="0" y="0"/>
                  </a:moveTo>
                  <a:lnTo>
                    <a:pt x="2816434" y="0"/>
                  </a:lnTo>
                  <a:lnTo>
                    <a:pt x="2816434" y="2586668"/>
                  </a:lnTo>
                  <a:lnTo>
                    <a:pt x="0" y="2586668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16434" cy="2624768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699999">
            <a:off x="12309877" y="7850237"/>
            <a:ext cx="4066725" cy="3734959"/>
            <a:chOff x="0" y="0"/>
            <a:chExt cx="2816434" cy="25866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16434" cy="2586668"/>
            </a:xfrm>
            <a:custGeom>
              <a:avLst/>
              <a:gdLst/>
              <a:ahLst/>
              <a:cxnLst/>
              <a:rect l="l" t="t" r="r" b="b"/>
              <a:pathLst>
                <a:path w="2816434" h="2586668">
                  <a:moveTo>
                    <a:pt x="0" y="0"/>
                  </a:moveTo>
                  <a:lnTo>
                    <a:pt x="2816434" y="0"/>
                  </a:lnTo>
                  <a:lnTo>
                    <a:pt x="2816434" y="2586668"/>
                  </a:lnTo>
                  <a:lnTo>
                    <a:pt x="0" y="2586668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16434" cy="2624768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699999">
            <a:off x="10185448" y="6676280"/>
            <a:ext cx="2463263" cy="2404783"/>
            <a:chOff x="0" y="0"/>
            <a:chExt cx="1705947" cy="16654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5947" cy="1665447"/>
            </a:xfrm>
            <a:custGeom>
              <a:avLst/>
              <a:gdLst/>
              <a:ahLst/>
              <a:cxnLst/>
              <a:rect l="l" t="t" r="r" b="b"/>
              <a:pathLst>
                <a:path w="1705947" h="1665447">
                  <a:moveTo>
                    <a:pt x="0" y="0"/>
                  </a:moveTo>
                  <a:lnTo>
                    <a:pt x="1705947" y="0"/>
                  </a:lnTo>
                  <a:lnTo>
                    <a:pt x="1705947" y="1665447"/>
                  </a:lnTo>
                  <a:lnTo>
                    <a:pt x="0" y="1665447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705947" cy="1703547"/>
            </a:xfrm>
            <a:prstGeom prst="rect">
              <a:avLst/>
            </a:prstGeom>
          </p:spPr>
          <p:txBody>
            <a:bodyPr lIns="46654" tIns="46654" rIns="46654" bIns="46654" rtlCol="0" anchor="ctr"/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627172" y="2298781"/>
            <a:ext cx="5365403" cy="536540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88797" y="10044908"/>
            <a:ext cx="17910406" cy="21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285" dirty="0">
                <a:solidFill>
                  <a:srgbClr val="000066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3769613"/>
            <a:ext cx="7227463" cy="554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Za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naplnění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aktivit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projektu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zodpovídají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</a:p>
          <a:p>
            <a:pPr algn="l">
              <a:lnSpc>
                <a:spcPts val="2712"/>
              </a:lnSpc>
            </a:pP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18175" lvl="1" indent="-259087" algn="l">
              <a:lnSpc>
                <a:spcPts val="2712"/>
              </a:lnSpc>
              <a:buFont typeface="Arial"/>
              <a:buChar char="•"/>
            </a:pP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Podpora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procesu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deinstitucionalizace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a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transformace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sociálních služeb v ČR:</a:t>
            </a:r>
            <a:endParaRPr lang="cs-CZ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0" lvl="1">
              <a:lnSpc>
                <a:spcPts val="2712"/>
              </a:lnSpc>
            </a:pPr>
            <a:r>
              <a:rPr lang="cs-CZ" sz="2400" b="1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     </a:t>
            </a:r>
            <a:r>
              <a:rPr lang="cs-CZ" sz="2400" b="1" dirty="0">
                <a:solidFill>
                  <a:srgbClr val="000066"/>
                </a:solidFill>
                <a:latin typeface="Garet Bold"/>
                <a:sym typeface="Garet"/>
              </a:rPr>
              <a:t>Mgr. Petra Innemanová, DiS.</a:t>
            </a:r>
            <a:endParaRPr lang="en-US" sz="2400" b="1" dirty="0">
              <a:solidFill>
                <a:srgbClr val="000066"/>
              </a:solidFill>
              <a:latin typeface="Garet Bold"/>
              <a:sym typeface="Garet"/>
            </a:endParaRPr>
          </a:p>
          <a:p>
            <a:pPr algn="l">
              <a:lnSpc>
                <a:spcPts val="2712"/>
              </a:lnSpc>
            </a:pP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12"/>
              </a:lnSpc>
            </a:pPr>
            <a:endParaRPr lang="en-US" sz="2400" dirty="0">
              <a:solidFill>
                <a:srgbClr val="00006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18175" lvl="1" indent="-259087" algn="l">
              <a:lnSpc>
                <a:spcPts val="2712"/>
              </a:lnSpc>
              <a:buFont typeface="Arial"/>
              <a:buChar char="•"/>
            </a:pP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Zvýšení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efektivity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systému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sociálních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služeb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</a:p>
          <a:p>
            <a:pPr algn="l">
              <a:lnSpc>
                <a:spcPts val="2712"/>
              </a:lnSpc>
            </a:pP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      </a:t>
            </a:r>
            <a:r>
              <a:rPr lang="en-US" sz="24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Bc. Viktor Ludvík Guth</a:t>
            </a:r>
          </a:p>
          <a:p>
            <a:pPr algn="l">
              <a:lnSpc>
                <a:spcPts val="2712"/>
              </a:lnSpc>
            </a:pPr>
            <a:endParaRPr lang="en-US" sz="2400" b="1" dirty="0">
              <a:solidFill>
                <a:srgbClr val="000066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2712"/>
              </a:lnSpc>
            </a:pPr>
            <a:endParaRPr lang="en-US" sz="2400" b="1" dirty="0">
              <a:solidFill>
                <a:srgbClr val="000066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518175" lvl="1" indent="-259087" algn="l">
              <a:lnSpc>
                <a:spcPts val="2712"/>
              </a:lnSpc>
              <a:buFont typeface="Arial"/>
              <a:buChar char="•"/>
            </a:pP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Koordinace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sociální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ochrany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 v </a:t>
            </a:r>
            <a:r>
              <a:rPr lang="en-US" sz="2400" dirty="0" err="1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praxi</a:t>
            </a:r>
            <a:r>
              <a:rPr lang="en-US" sz="2400" dirty="0">
                <a:solidFill>
                  <a:srgbClr val="000066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</a:p>
          <a:p>
            <a:pPr algn="l">
              <a:lnSpc>
                <a:spcPts val="2712"/>
              </a:lnSpc>
            </a:pPr>
            <a:r>
              <a:rPr lang="en-US" sz="24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        Mgr. et Mgr. Jana Dvouletá</a:t>
            </a:r>
          </a:p>
          <a:p>
            <a:pPr algn="l">
              <a:lnSpc>
                <a:spcPts val="2712"/>
              </a:lnSpc>
            </a:pPr>
            <a:endParaRPr lang="en-US" sz="2400" b="1" dirty="0">
              <a:solidFill>
                <a:srgbClr val="000066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0" lvl="0" indent="0" algn="l">
              <a:lnSpc>
                <a:spcPts val="2712"/>
              </a:lnSpc>
              <a:spcBef>
                <a:spcPct val="0"/>
              </a:spcBef>
            </a:pPr>
            <a:endParaRPr lang="en-US" sz="2400" b="1" dirty="0">
              <a:solidFill>
                <a:srgbClr val="000066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624" y="203992"/>
            <a:ext cx="17910406" cy="9879016"/>
            <a:chOff x="0" y="0"/>
            <a:chExt cx="4717144" cy="260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0957" y="2745338"/>
            <a:ext cx="8018751" cy="7278525"/>
            <a:chOff x="0" y="-38100"/>
            <a:chExt cx="1277032" cy="1545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0001" cy="1507656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38992" y="2756329"/>
            <a:ext cx="10159040" cy="7267534"/>
            <a:chOff x="-109561" y="-38100"/>
            <a:chExt cx="1386593" cy="1545756"/>
          </a:xfrm>
        </p:grpSpPr>
        <p:sp>
          <p:nvSpPr>
            <p:cNvPr id="9" name="Freeform 9"/>
            <p:cNvSpPr/>
            <p:nvPr/>
          </p:nvSpPr>
          <p:spPr>
            <a:xfrm>
              <a:off x="-109561" y="0"/>
              <a:ext cx="1014693" cy="1507656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270538" y="1794989"/>
            <a:ext cx="11685403" cy="110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Podpora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procesu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deinstitucionalizace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a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transformace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sociálních služeb v ČR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92248" y="4051074"/>
            <a:ext cx="6304906" cy="5972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pořádají se odborné konference a kulaté stoly se zapojením všech relevantních aktérů i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OZP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spolupracujeme s zástupci krajů a krajských úřadů, poskytovateli sociálních služeb i s jejich uživateli 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připravujeme osvětové materiály a kampaň pro veřejnost i odborníky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schvalujeme transformační plány a vydáváme k nim souhlasná stanoviska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poskytujeme konzultační činnost a oborná školení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připravujeme metodické materiály a doporučené postupy pro zřizovatele i poskytovatele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připravujeme pilotáž monitoringu transformace a DI v ČR</a:t>
            </a: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500" dirty="0">
              <a:solidFill>
                <a:schemeClr val="bg1"/>
              </a:solidFill>
              <a:latin typeface="Garet" panose="020B0604020202020204" charset="-18"/>
            </a:endParaRP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500" dirty="0">
              <a:solidFill>
                <a:schemeClr val="bg1"/>
              </a:solidFill>
              <a:latin typeface="Garet" panose="020B0604020202020204" charset="-18"/>
            </a:endParaRPr>
          </a:p>
          <a:p>
            <a:pPr algn="ctr">
              <a:lnSpc>
                <a:spcPts val="2147"/>
              </a:lnSpc>
              <a:spcBef>
                <a:spcPct val="0"/>
              </a:spcBef>
            </a:pPr>
            <a:endParaRPr lang="cs-CZ" sz="2000" dirty="0">
              <a:solidFill>
                <a:schemeClr val="bg1"/>
              </a:solidFill>
              <a:latin typeface="Gare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25730" y="3170168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cíle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210592" y="3140936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aktivity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01811" y="6031068"/>
            <a:ext cx="4075290" cy="27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029789E-8D25-7DA6-83CC-DBFA8A30A967}"/>
              </a:ext>
            </a:extLst>
          </p:cNvPr>
          <p:cNvSpPr txBox="1"/>
          <p:nvPr/>
        </p:nvSpPr>
        <p:spPr>
          <a:xfrm>
            <a:off x="1546591" y="3942696"/>
            <a:ext cx="671820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zvýšit počet transformovaných služeb v ČR prostřednictvím transformačních plánů 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nastavit řídící, koordinační a monitorovací systém pro proces DI v ČR a začlenit jej do rozhodovacích procesů sociální politiky v ČR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podpořit zřizovatele a poskytovatele sociálních služeb, jejich zaměstnance a další subjekty participující na transformaci institucionální péče v ČR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podpořit uživatele sociálních služeb a zvýšit jejich informovanost o procesu transformace a deinstitucionalizace v ČR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akceptace myšlenky transformace veřejností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stabilního systému spolupráce mezi všemi zainteresovanými aktéry procesu transformace </a:t>
            </a:r>
          </a:p>
        </p:txBody>
      </p:sp>
      <p:pic>
        <p:nvPicPr>
          <p:cNvPr id="25" name="Obrázek 24" descr="Obsah obrázku text, grafický design, Grafika, Písmo&#10;&#10;Popis byl vytvořen automaticky">
            <a:extLst>
              <a:ext uri="{FF2B5EF4-FFF2-40B4-BE49-F238E27FC236}">
                <a16:creationId xmlns:a16="http://schemas.microsoft.com/office/drawing/2014/main" id="{391AAA78-6670-FC6E-3BFA-C7859A23C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93" y="473312"/>
            <a:ext cx="2717999" cy="1047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21823-B2C2-B8B6-07F3-3D941E1D2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F5FB25-A00A-C5B4-4BE0-ADBA6A57AB8A}"/>
              </a:ext>
            </a:extLst>
          </p:cNvPr>
          <p:cNvGrpSpPr/>
          <p:nvPr/>
        </p:nvGrpSpPr>
        <p:grpSpPr>
          <a:xfrm>
            <a:off x="158036" y="203992"/>
            <a:ext cx="17910406" cy="9879016"/>
            <a:chOff x="0" y="0"/>
            <a:chExt cx="4717144" cy="26018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F03F75-DF06-9E19-98F9-C29E154E415D}"/>
                </a:ext>
              </a:extLst>
            </p:cNvPr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A9FF701-E8F1-B883-C4A9-BB98C4C34677}"/>
                </a:ext>
              </a:extLst>
            </p:cNvPr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E8A2DC80-5572-CE00-51B3-0796A9D2E57F}"/>
              </a:ext>
            </a:extLst>
          </p:cNvPr>
          <p:cNvSpPr txBox="1"/>
          <p:nvPr/>
        </p:nvSpPr>
        <p:spPr>
          <a:xfrm>
            <a:off x="3270538" y="1794989"/>
            <a:ext cx="11685403" cy="110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Podpora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procesu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deinstitucionalizace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a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transformace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sociálních služeb v ČR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12A03D8-CC05-2B45-F99D-0FF5E30E1069}"/>
              </a:ext>
            </a:extLst>
          </p:cNvPr>
          <p:cNvSpPr txBox="1"/>
          <p:nvPr/>
        </p:nvSpPr>
        <p:spPr>
          <a:xfrm>
            <a:off x="5853844" y="4148104"/>
            <a:ext cx="5015912" cy="5788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>
                <a:solidFill>
                  <a:schemeClr val="bg1"/>
                </a:solidFill>
                <a:latin typeface="Garet" panose="020B0604020202020204" charset="-18"/>
              </a:rPr>
              <a:t>pořádají se odborné konference a kulaté stoly se zapojením </a:t>
            </a:r>
            <a:r>
              <a:rPr lang="cs-CZ" dirty="0">
                <a:solidFill>
                  <a:schemeClr val="bg1"/>
                </a:solidFill>
              </a:rPr>
              <a:t>všech relevantních aktérů i</a:t>
            </a:r>
            <a:r>
              <a:rPr lang="cs-CZ" sz="1500" dirty="0">
                <a:solidFill>
                  <a:schemeClr val="bg1"/>
                </a:solidFill>
                <a:latin typeface="Garet" panose="020B0604020202020204" charset="-18"/>
              </a:rPr>
              <a:t> </a:t>
            </a:r>
            <a:r>
              <a:rPr lang="cs-CZ" sz="1500" dirty="0" err="1">
                <a:solidFill>
                  <a:schemeClr val="bg1"/>
                </a:solidFill>
                <a:latin typeface="Garet" panose="020B0604020202020204" charset="-18"/>
              </a:rPr>
              <a:t>OZP</a:t>
            </a:r>
            <a:endParaRPr lang="cs-CZ" sz="1500" dirty="0">
              <a:solidFill>
                <a:schemeClr val="bg1"/>
              </a:solidFill>
              <a:latin typeface="Garet" panose="020B0604020202020204" charset="-18"/>
            </a:endParaRP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>
                <a:solidFill>
                  <a:schemeClr val="bg1"/>
                </a:solidFill>
                <a:latin typeface="Garet" panose="020B0604020202020204" charset="-18"/>
              </a:rPr>
              <a:t>spolupracujeme s zástupci krajů a krajských úřadů, poskytovateli sociálních služeb i s jejich uživateli </a:t>
            </a: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>
                <a:solidFill>
                  <a:schemeClr val="bg1"/>
                </a:solidFill>
                <a:latin typeface="Garet" panose="020B0604020202020204" charset="-18"/>
              </a:rPr>
              <a:t>připravujeme osvětové materiály a kampaň pro veřejnost i odborníky</a:t>
            </a: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>
                <a:solidFill>
                  <a:schemeClr val="bg1"/>
                </a:solidFill>
                <a:latin typeface="Garet" panose="020B0604020202020204" charset="-18"/>
              </a:rPr>
              <a:t>schvalujeme transformační plány a vydáváme k nim souhlasná stanoviska</a:t>
            </a: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>
                <a:solidFill>
                  <a:schemeClr val="bg1"/>
                </a:solidFill>
                <a:latin typeface="Garet" panose="020B0604020202020204" charset="-18"/>
              </a:rPr>
              <a:t>poskytujeme konzultační činnost a oborná školení</a:t>
            </a: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>
                <a:solidFill>
                  <a:schemeClr val="bg1"/>
                </a:solidFill>
                <a:latin typeface="Garet" panose="020B0604020202020204" charset="-18"/>
              </a:rPr>
              <a:t>připravujeme metodické materiály a doporučené postupy pro zřizovatele i poskytovatele</a:t>
            </a: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>
                <a:solidFill>
                  <a:schemeClr val="bg1"/>
                </a:solidFill>
                <a:latin typeface="Garet" panose="020B0604020202020204" charset="-18"/>
              </a:rPr>
              <a:t>připravujeme pilotáž monitoringu transformace a DI v ČR</a:t>
            </a: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500" dirty="0">
              <a:solidFill>
                <a:schemeClr val="bg1"/>
              </a:solidFill>
              <a:latin typeface="Garet" panose="020B0604020202020204" charset="-18"/>
            </a:endParaRPr>
          </a:p>
          <a:p>
            <a:pPr marL="285750" indent="-285750">
              <a:lnSpc>
                <a:spcPts val="2147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500" dirty="0">
              <a:solidFill>
                <a:schemeClr val="bg1"/>
              </a:solidFill>
              <a:latin typeface="Garet" panose="020B0604020202020204" charset="-18"/>
            </a:endParaRPr>
          </a:p>
          <a:p>
            <a:pPr algn="ctr">
              <a:lnSpc>
                <a:spcPts val="2147"/>
              </a:lnSpc>
              <a:spcBef>
                <a:spcPct val="0"/>
              </a:spcBef>
            </a:pPr>
            <a:endParaRPr lang="cs-CZ" sz="2000" dirty="0">
              <a:solidFill>
                <a:schemeClr val="bg1"/>
              </a:solidFill>
              <a:latin typeface="Garet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A83B758-B10B-4182-ADE5-45FE8320274E}"/>
              </a:ext>
            </a:extLst>
          </p:cNvPr>
          <p:cNvSpPr txBox="1"/>
          <p:nvPr/>
        </p:nvSpPr>
        <p:spPr>
          <a:xfrm>
            <a:off x="1000962" y="3573502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cíle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B74AC5B-FB11-D65D-76CD-6A8D16D9CAB2}"/>
              </a:ext>
            </a:extLst>
          </p:cNvPr>
          <p:cNvSpPr txBox="1"/>
          <p:nvPr/>
        </p:nvSpPr>
        <p:spPr>
          <a:xfrm>
            <a:off x="6104327" y="3532277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aktivity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7A50E56-E2F1-DF17-9574-314959F61400}"/>
              </a:ext>
            </a:extLst>
          </p:cNvPr>
          <p:cNvGrpSpPr/>
          <p:nvPr/>
        </p:nvGrpSpPr>
        <p:grpSpPr>
          <a:xfrm>
            <a:off x="1905000" y="2772925"/>
            <a:ext cx="13823402" cy="6835793"/>
            <a:chOff x="0" y="-38100"/>
            <a:chExt cx="1277032" cy="1545756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963CEAB-3A2A-D54A-3F2E-BADD0D4D5143}"/>
                </a:ext>
              </a:extLst>
            </p:cNvPr>
            <p:cNvSpPr/>
            <p:nvPr/>
          </p:nvSpPr>
          <p:spPr>
            <a:xfrm>
              <a:off x="33556" y="61"/>
              <a:ext cx="1239096" cy="1501846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C27F44CC-5374-1F3B-8955-3835E0B6627D}"/>
                </a:ext>
              </a:extLst>
            </p:cNvPr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3F939BC3-0A38-1E4F-81AE-8CB9E1198707}"/>
              </a:ext>
            </a:extLst>
          </p:cNvPr>
          <p:cNvSpPr txBox="1"/>
          <p:nvPr/>
        </p:nvSpPr>
        <p:spPr>
          <a:xfrm>
            <a:off x="12101811" y="6031068"/>
            <a:ext cx="4075290" cy="27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2E4B976-B3B6-EC85-D51C-11C1B5F46767}"/>
              </a:ext>
            </a:extLst>
          </p:cNvPr>
          <p:cNvSpPr txBox="1"/>
          <p:nvPr/>
        </p:nvSpPr>
        <p:spPr>
          <a:xfrm>
            <a:off x="6822702" y="323397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výstupy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EBCC362-341C-2608-81C5-A6126208029C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AF36BCC-80B8-5F25-83B3-1B2D85BD5DF1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3CADCE4-554F-A220-997D-9BA2DE73727E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2CA567-7FB7-EF22-8F03-1293B106BFB1}"/>
              </a:ext>
            </a:extLst>
          </p:cNvPr>
          <p:cNvSpPr txBox="1"/>
          <p:nvPr/>
        </p:nvSpPr>
        <p:spPr>
          <a:xfrm>
            <a:off x="2925941" y="4266615"/>
            <a:ext cx="11856859" cy="442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vydáno 46 souhlasných stanovisek k transformačním plánům</a:t>
            </a:r>
          </a:p>
          <a:p>
            <a:pPr marL="171450" lvl="1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proběhlo 153 odborných workshopů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složena odborná platforma z řad zástupců krajů, ministerstev a organizací hájící práva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OZP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poskytovatelů  sociálních služeb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schválena novela zákona č. 108/2006 Sb. (zákon č. 38/2025 Sb.) jež zavádí nový §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33a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definuje služby komunitního charakteru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upravena vyhláška č. 505/2006 Sb., která nově stanovuje podmínky pro umístění komunitních služeb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dokončena Srovnávací analýza transformačních modelů vybraných členských zemí EU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dokončena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dosavadního postupu transformace v České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republice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dokončen Návrh datového modelu pro monitoring transformace, včetně návrhu datového skladu</a:t>
            </a:r>
          </a:p>
        </p:txBody>
      </p:sp>
      <p:pic>
        <p:nvPicPr>
          <p:cNvPr id="25" name="Obrázek 24" descr="Obsah obrázku text, grafický design, Grafika, Písmo&#10;&#10;Popis byl vytvořen automaticky">
            <a:extLst>
              <a:ext uri="{FF2B5EF4-FFF2-40B4-BE49-F238E27FC236}">
                <a16:creationId xmlns:a16="http://schemas.microsoft.com/office/drawing/2014/main" id="{3F2ABBE5-236B-48B3-2AFF-14E4B7E98A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93" y="473312"/>
            <a:ext cx="2717999" cy="10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1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1"/>
            <a:ext cx="17907000" cy="10172700"/>
            <a:chOff x="-51065" y="-38100"/>
            <a:chExt cx="4768209" cy="2639981"/>
          </a:xfrm>
        </p:grpSpPr>
        <p:sp>
          <p:nvSpPr>
            <p:cNvPr id="3" name="Freeform 3"/>
            <p:cNvSpPr/>
            <p:nvPr/>
          </p:nvSpPr>
          <p:spPr>
            <a:xfrm>
              <a:off x="-51065" y="-6645"/>
              <a:ext cx="4768209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cs-CZ" dirty="0"/>
                <a:t>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24200" y="1437665"/>
            <a:ext cx="11685403" cy="56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Aktuální</a:t>
            </a:r>
            <a:r>
              <a:rPr lang="en-US" sz="40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stav</a:t>
            </a:r>
            <a:r>
              <a:rPr lang="en-US" sz="40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projektu</a:t>
            </a:r>
            <a:r>
              <a:rPr lang="en-US" sz="40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10900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06355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10900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06355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01811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01811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2397354B-782B-B4EA-F5B4-97C56C115408}"/>
              </a:ext>
            </a:extLst>
          </p:cNvPr>
          <p:cNvGrpSpPr/>
          <p:nvPr/>
        </p:nvGrpSpPr>
        <p:grpSpPr>
          <a:xfrm>
            <a:off x="372775" y="2126568"/>
            <a:ext cx="8352611" cy="7995291"/>
            <a:chOff x="0" y="-123550"/>
            <a:chExt cx="1277032" cy="1546305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4EE7451-9D5B-C69B-22A0-29D514919022}"/>
                </a:ext>
              </a:extLst>
            </p:cNvPr>
            <p:cNvSpPr/>
            <p:nvPr/>
          </p:nvSpPr>
          <p:spPr>
            <a:xfrm>
              <a:off x="0" y="-123550"/>
              <a:ext cx="1232783" cy="1546305"/>
            </a:xfrm>
            <a:custGeom>
              <a:avLst/>
              <a:gdLst/>
              <a:ahLst/>
              <a:cxnLst/>
              <a:rect l="l" t="t" r="r" b="b"/>
              <a:pathLst>
                <a:path w="1277032" h="1393973">
                  <a:moveTo>
                    <a:pt x="0" y="0"/>
                  </a:moveTo>
                  <a:lnTo>
                    <a:pt x="1277032" y="0"/>
                  </a:lnTo>
                  <a:lnTo>
                    <a:pt x="1277032" y="1393973"/>
                  </a:lnTo>
                  <a:lnTo>
                    <a:pt x="0" y="139397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aktuálně v rámci projektu spolupracujeme celkem s 11 kraji ze 14</a:t>
              </a:r>
            </a:p>
            <a:p>
              <a:pPr marL="457200" indent="-4572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zapojeno celkem 36 poskytovatelů v 55 projektech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Aktuálně je vydáno ze strany MPSV 46 souhlasných stanovisek k těmto projektům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nové sociální služby komunitního charakteru uváděné v předložených transformačních plánech zpravidla odpovídají záměrům  uvedeným v Regionálních akčních plánech jednotlivých krajů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rámci transformačních plánů vznikají převáženě, </a:t>
              </a:r>
              <a:r>
                <a:rPr lang="cs-CZ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DOZP</a:t>
              </a: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DZR</a:t>
              </a: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CHB</a:t>
              </a: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v jednotkách projektů pak </a:t>
              </a:r>
              <a:r>
                <a:rPr lang="cs-CZ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STD</a:t>
              </a: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DS,  </a:t>
              </a:r>
              <a:r>
                <a:rPr lang="cs-CZ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</a:t>
              </a: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OS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aktuálně spolupracujeme s 21 experty na pořádání odborných školení, workshopů a konferencí pro odbornou veřejnost, poskytovatele a zřizovatele sociálních služeb v rámci transformace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jsou zahájeny práce na vytvoření celorepublikového systému sběru dat </a:t>
              </a: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cs-CZ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Monitoring“</a:t>
              </a:r>
              <a:r>
                <a:rPr lang="cs-CZ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jasně definovanými indikátory a aktuálně zahajujeme jeho pilotní ověřování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Aktuálně spolupracujeme s odborníky na přípravě osvětové kampaně</a:t>
              </a: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cs-CZ" sz="1600" dirty="0">
                <a:solidFill>
                  <a:schemeClr val="bg1"/>
                </a:solidFill>
                <a:latin typeface="Garet"/>
              </a:endParaRP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cs-CZ" sz="1600" dirty="0">
                <a:solidFill>
                  <a:schemeClr val="bg1"/>
                </a:solidFill>
                <a:latin typeface="Garet"/>
              </a:endParaRP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cs-CZ" sz="1600" dirty="0">
                <a:solidFill>
                  <a:schemeClr val="bg1"/>
                </a:solidFill>
                <a:latin typeface="Garet"/>
              </a:endParaRPr>
            </a:p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ED9FEC0C-E2B7-348C-41A7-EF597238ABA3}"/>
                </a:ext>
              </a:extLst>
            </p:cNvPr>
            <p:cNvSpPr txBox="1"/>
            <p:nvPr/>
          </p:nvSpPr>
          <p:spPr>
            <a:xfrm>
              <a:off x="0" y="-38100"/>
              <a:ext cx="1277032" cy="143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5EFCE0-E9C3-B56F-DA6C-B7E06DCA81E5}"/>
              </a:ext>
            </a:extLst>
          </p:cNvPr>
          <p:cNvSpPr txBox="1"/>
          <p:nvPr/>
        </p:nvSpPr>
        <p:spPr>
          <a:xfrm>
            <a:off x="9894374" y="4784597"/>
            <a:ext cx="30672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  <a:latin typeface="Garet"/>
              </a:rPr>
              <a:t>aktuálně v rámci projektu spolupracujeme celkem s 11 kraji ze 14</a:t>
            </a: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388EAB10-8DCD-BF5F-5E48-88A31781ED44}"/>
              </a:ext>
            </a:extLst>
          </p:cNvPr>
          <p:cNvGrpSpPr/>
          <p:nvPr/>
        </p:nvGrpSpPr>
        <p:grpSpPr>
          <a:xfrm>
            <a:off x="8493820" y="1948188"/>
            <a:ext cx="12942004" cy="8165760"/>
            <a:chOff x="-109561" y="-38100"/>
            <a:chExt cx="1386593" cy="1545756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CA2D69D-4F64-E9D5-03C2-8A35BB132669}"/>
                </a:ext>
              </a:extLst>
            </p:cNvPr>
            <p:cNvSpPr/>
            <p:nvPr/>
          </p:nvSpPr>
          <p:spPr>
            <a:xfrm>
              <a:off x="-109561" y="0"/>
              <a:ext cx="1014693" cy="1507656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C5BA5943-CC5B-1FDE-DD89-8184CFEF5A87}"/>
                </a:ext>
              </a:extLst>
            </p:cNvPr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ED91264-C26C-7972-FFDB-E864C1A3FB6B}"/>
              </a:ext>
            </a:extLst>
          </p:cNvPr>
          <p:cNvSpPr txBox="1"/>
          <p:nvPr/>
        </p:nvSpPr>
        <p:spPr>
          <a:xfrm>
            <a:off x="8703344" y="2260518"/>
            <a:ext cx="907451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vs. institucionální služby v krajích před (2023) a po projektu DI (2029/2030) 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krajských poskytovatelů SSL zapojených do projektu DI 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6" name="Obrázek 35" descr="Obsah obrázku text, grafický design, Grafika, Písmo&#10;&#10;Popis byl vytvořen automaticky">
            <a:extLst>
              <a:ext uri="{FF2B5EF4-FFF2-40B4-BE49-F238E27FC236}">
                <a16:creationId xmlns:a16="http://schemas.microsoft.com/office/drawing/2014/main" id="{C29E2A2A-B983-2232-32E3-9643177BD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16" y="397350"/>
            <a:ext cx="2691328" cy="1037316"/>
          </a:xfrm>
          <a:prstGeom prst="rect">
            <a:avLst/>
          </a:prstGeom>
        </p:spPr>
      </p:pic>
      <p:graphicFrame>
        <p:nvGraphicFramePr>
          <p:cNvPr id="38" name="Graf 37">
            <a:extLst>
              <a:ext uri="{FF2B5EF4-FFF2-40B4-BE49-F238E27FC236}">
                <a16:creationId xmlns:a16="http://schemas.microsoft.com/office/drawing/2014/main" id="{04D7641B-A2E3-08AD-8FD4-2970B0D44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44566"/>
              </p:ext>
            </p:extLst>
          </p:nvPr>
        </p:nvGraphicFramePr>
        <p:xfrm>
          <a:off x="13152655" y="3645037"/>
          <a:ext cx="4455565" cy="626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10">
            <a:extLst>
              <a:ext uri="{FF2B5EF4-FFF2-40B4-BE49-F238E27FC236}">
                <a16:creationId xmlns:a16="http://schemas.microsoft.com/office/drawing/2014/main" id="{10EE107E-E52D-0AAF-6E7D-D9071C3F8D21}"/>
              </a:ext>
            </a:extLst>
          </p:cNvPr>
          <p:cNvSpPr txBox="1"/>
          <p:nvPr/>
        </p:nvSpPr>
        <p:spPr>
          <a:xfrm>
            <a:off x="12882375" y="2336941"/>
            <a:ext cx="6436694" cy="73414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35786A43-BDD3-4FD0-B2A6-3B9FF3CE5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45012"/>
              </p:ext>
            </p:extLst>
          </p:nvPr>
        </p:nvGraphicFramePr>
        <p:xfrm>
          <a:off x="8645493" y="3783157"/>
          <a:ext cx="4657725" cy="603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84F1F210-7F90-0A54-6B2C-780E3A3AE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305904"/>
              </p:ext>
            </p:extLst>
          </p:nvPr>
        </p:nvGraphicFramePr>
        <p:xfrm>
          <a:off x="8689035" y="3645037"/>
          <a:ext cx="4582999" cy="681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C5D36-2BA2-AD80-2E7D-10E575AE6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8A4CBA-5F8B-39EE-0359-5098757C36BC}"/>
              </a:ext>
            </a:extLst>
          </p:cNvPr>
          <p:cNvGrpSpPr/>
          <p:nvPr/>
        </p:nvGrpSpPr>
        <p:grpSpPr>
          <a:xfrm>
            <a:off x="215041" y="190023"/>
            <a:ext cx="17857918" cy="10037366"/>
            <a:chOff x="-51065" y="-38100"/>
            <a:chExt cx="4768209" cy="26399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4AD0B5-8386-D071-0BD6-070B2ADDB992}"/>
                </a:ext>
              </a:extLst>
            </p:cNvPr>
            <p:cNvSpPr/>
            <p:nvPr/>
          </p:nvSpPr>
          <p:spPr>
            <a:xfrm>
              <a:off x="-51065" y="-19050"/>
              <a:ext cx="4768209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cs-CZ" dirty="0"/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FDFC084-FB44-03A2-234D-34025606FA63}"/>
                </a:ext>
              </a:extLst>
            </p:cNvPr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A343F2E-6C2B-8F7B-D2B0-BB9384E11E00}"/>
              </a:ext>
            </a:extLst>
          </p:cNvPr>
          <p:cNvSpPr txBox="1"/>
          <p:nvPr/>
        </p:nvSpPr>
        <p:spPr>
          <a:xfrm>
            <a:off x="2155557" y="1636112"/>
            <a:ext cx="14168134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Monitoring </a:t>
            </a:r>
            <a:r>
              <a:rPr lang="en-US" sz="36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procesu</a:t>
            </a:r>
            <a:r>
              <a:rPr lang="en-US" sz="36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transformace</a:t>
            </a:r>
            <a:r>
              <a:rPr lang="en-US" sz="36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sociálních služeb </a:t>
            </a:r>
            <a:r>
              <a:rPr lang="en-US" sz="36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bude</a:t>
            </a:r>
            <a:r>
              <a:rPr lang="en-US" sz="36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probíhat</a:t>
            </a:r>
            <a:r>
              <a:rPr lang="en-US" sz="36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v </a:t>
            </a:r>
            <a:r>
              <a:rPr lang="en-US" sz="36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pěti</a:t>
            </a:r>
            <a:r>
              <a:rPr lang="en-US" sz="36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základních</a:t>
            </a:r>
            <a:r>
              <a:rPr lang="en-US" sz="36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doménách</a:t>
            </a:r>
            <a:r>
              <a:rPr lang="en-US" sz="36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: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3F480B3-7E47-5C79-A463-CFF7A81D5EA5}"/>
              </a:ext>
            </a:extLst>
          </p:cNvPr>
          <p:cNvSpPr txBox="1"/>
          <p:nvPr/>
        </p:nvSpPr>
        <p:spPr>
          <a:xfrm>
            <a:off x="2110900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2D90B9B-8EC3-901F-8B78-6F3D861AA669}"/>
              </a:ext>
            </a:extLst>
          </p:cNvPr>
          <p:cNvSpPr txBox="1"/>
          <p:nvPr/>
        </p:nvSpPr>
        <p:spPr>
          <a:xfrm>
            <a:off x="7106355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982D3B7-DE44-9492-5EC6-C92148931F36}"/>
              </a:ext>
            </a:extLst>
          </p:cNvPr>
          <p:cNvSpPr txBox="1"/>
          <p:nvPr/>
        </p:nvSpPr>
        <p:spPr>
          <a:xfrm>
            <a:off x="2110900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E456CD4-EFF0-96BB-8335-3500A5CB8C44}"/>
              </a:ext>
            </a:extLst>
          </p:cNvPr>
          <p:cNvSpPr txBox="1"/>
          <p:nvPr/>
        </p:nvSpPr>
        <p:spPr>
          <a:xfrm>
            <a:off x="7106355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1CB4A64-E34C-59C5-6F82-6629B748D5F8}"/>
              </a:ext>
            </a:extLst>
          </p:cNvPr>
          <p:cNvSpPr txBox="1"/>
          <p:nvPr/>
        </p:nvSpPr>
        <p:spPr>
          <a:xfrm>
            <a:off x="12101811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xxxxx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55BD9F7-7F51-33E5-4D71-611159BA9857}"/>
              </a:ext>
            </a:extLst>
          </p:cNvPr>
          <p:cNvSpPr txBox="1"/>
          <p:nvPr/>
        </p:nvSpPr>
        <p:spPr>
          <a:xfrm>
            <a:off x="12101811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492D23B-BCE3-C819-13E0-04E85294BADE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C6CB02E-1702-7135-3350-21699CCCA4E5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97DAAF4-9EDD-3F3D-9C8D-E385E4B5B3F7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" name="TextBox 168">
            <a:extLst>
              <a:ext uri="{FF2B5EF4-FFF2-40B4-BE49-F238E27FC236}">
                <a16:creationId xmlns:a16="http://schemas.microsoft.com/office/drawing/2014/main" id="{AD5D9CF5-9BA7-D105-1104-FC17E3D07472}"/>
              </a:ext>
            </a:extLst>
          </p:cNvPr>
          <p:cNvSpPr txBox="1"/>
          <p:nvPr/>
        </p:nvSpPr>
        <p:spPr>
          <a:xfrm>
            <a:off x="11001846" y="4885541"/>
            <a:ext cx="161114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Obrázek 35" descr="Obsah obrázku text, grafický design, Grafika, Písmo&#10;&#10;Popis byl vytvořen automaticky">
            <a:extLst>
              <a:ext uri="{FF2B5EF4-FFF2-40B4-BE49-F238E27FC236}">
                <a16:creationId xmlns:a16="http://schemas.microsoft.com/office/drawing/2014/main" id="{6051F17B-2F3F-6F48-CB5E-0ABE2B1A24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29" y="487980"/>
            <a:ext cx="2691328" cy="103731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3E5FE61-CA3D-A2B5-9DEA-944BD055A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628" y="3390900"/>
            <a:ext cx="9830331" cy="4648200"/>
          </a:xfrm>
          <a:prstGeom prst="rect">
            <a:avLst/>
          </a:prstGeom>
        </p:spPr>
      </p:pic>
      <p:grpSp>
        <p:nvGrpSpPr>
          <p:cNvPr id="17" name="Group 8">
            <a:extLst>
              <a:ext uri="{FF2B5EF4-FFF2-40B4-BE49-F238E27FC236}">
                <a16:creationId xmlns:a16="http://schemas.microsoft.com/office/drawing/2014/main" id="{B3D0988B-C75E-612A-6C28-D5F6A555B610}"/>
              </a:ext>
            </a:extLst>
          </p:cNvPr>
          <p:cNvGrpSpPr/>
          <p:nvPr/>
        </p:nvGrpSpPr>
        <p:grpSpPr>
          <a:xfrm>
            <a:off x="406289" y="2732566"/>
            <a:ext cx="9946253" cy="7698317"/>
            <a:chOff x="-135470" y="-38100"/>
            <a:chExt cx="1412502" cy="1545756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738C63E3-331A-D496-2712-ADA34EB4556C}"/>
                </a:ext>
              </a:extLst>
            </p:cNvPr>
            <p:cNvSpPr/>
            <p:nvPr/>
          </p:nvSpPr>
          <p:spPr>
            <a:xfrm>
              <a:off x="-135470" y="-38100"/>
              <a:ext cx="1161853" cy="1464167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</a:t>
              </a:r>
              <a:r>
                <a:rPr lang="cs-CZ" sz="20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transformace a DI v ČR</a:t>
              </a:r>
            </a:p>
            <a:p>
              <a:endPara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AutoNum type="arabicParenR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Analýza zahraničních transformačních modelů a vzorku transformačních projektů z České republiky (výstup 1)</a:t>
              </a:r>
            </a:p>
            <a:p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Srovnávací analýza z minimálně čtyř vybraných členských zemí EU </a:t>
              </a:r>
            </a:p>
            <a:p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 Analýza dosavadního postupu transformace v ČR (analýza transformačních projektů) </a:t>
              </a:r>
            </a:p>
            <a:p>
              <a:endPara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AutoNum type="arabicParenR" startAt="2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Analýza a transformace dat do komparativních datových sad, návrh datového modelu (výstup 2) </a:t>
              </a: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Návrh datového modelu pro monitoring transformace, včetně návrhu datového skladu </a:t>
              </a: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Převod předaných datových sad do formátu nového datového modelu </a:t>
              </a: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endPara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269875">
                <a:buClr>
                  <a:srgbClr val="FFE600"/>
                </a:buClr>
                <a:buSzPct val="80000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3)  Návrh procesního modelu monitorovacího nástroje     transformovaných sociálních služeb a služeb v transformaci</a:t>
              </a:r>
            </a:p>
            <a:p>
              <a:pPr marL="269875" indent="-269875">
                <a:buClr>
                  <a:srgbClr val="FFE600"/>
                </a:buClr>
                <a:buSzPct val="80000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(výstup 3)</a:t>
              </a: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Návrh procesního modelu</a:t>
              </a:r>
            </a:p>
            <a:p>
              <a:pPr>
                <a:buClr>
                  <a:srgbClr val="FFE600"/>
                </a:buClr>
                <a:buSzPct val="80000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  Analýza rizik navrženého procesu hodnocení transformace</a:t>
              </a:r>
            </a:p>
            <a:p>
              <a:pPr>
                <a:buClr>
                  <a:srgbClr val="FFE600"/>
                </a:buClr>
                <a:buSzPct val="80000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3.3 Návrh </a:t>
              </a:r>
              <a:r>
                <a:rPr lang="cs-CZ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</a:t>
              </a: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reportingu </a:t>
              </a:r>
            </a:p>
            <a:p>
              <a:pPr>
                <a:buClr>
                  <a:srgbClr val="FFE600"/>
                </a:buClr>
                <a:buSzPct val="80000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3.4 Návrh aplikace prediktivní analytiky</a:t>
              </a: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endParaRPr lang="cs-CZ" b="1" dirty="0">
                <a:solidFill>
                  <a:schemeClr val="bg1"/>
                </a:solidFill>
              </a:endParaRPr>
            </a:p>
            <a:p>
              <a:pPr marL="342900" indent="-342900">
                <a:buAutoNum type="arabicParenR" startAt="2"/>
              </a:pPr>
              <a:endParaRPr lang="cs-CZ" b="1" dirty="0">
                <a:solidFill>
                  <a:schemeClr val="bg1"/>
                </a:solidFill>
              </a:endParaRPr>
            </a:p>
            <a:p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BB4ADFDE-DE74-EBFB-9874-BEB0071A034E}"/>
                </a:ext>
              </a:extLst>
            </p:cNvPr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031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957A2-D1AB-DC09-080D-B89CC5FBE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A8F1D6-D844-6760-BF6E-DCB8656C88C1}"/>
              </a:ext>
            </a:extLst>
          </p:cNvPr>
          <p:cNvGrpSpPr/>
          <p:nvPr/>
        </p:nvGrpSpPr>
        <p:grpSpPr>
          <a:xfrm>
            <a:off x="215041" y="190023"/>
            <a:ext cx="17857918" cy="10037366"/>
            <a:chOff x="-51065" y="-38100"/>
            <a:chExt cx="4768209" cy="26399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A93A3F6-AC84-FEC3-AF95-5162214DA549}"/>
                </a:ext>
              </a:extLst>
            </p:cNvPr>
            <p:cNvSpPr/>
            <p:nvPr/>
          </p:nvSpPr>
          <p:spPr>
            <a:xfrm>
              <a:off x="-51065" y="-19050"/>
              <a:ext cx="4768209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cs-CZ" dirty="0"/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ACB138-65D0-8466-3B05-63F097FB3A68}"/>
                </a:ext>
              </a:extLst>
            </p:cNvPr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956C96A-6855-96DA-D24E-5F53192DEDF8}"/>
              </a:ext>
            </a:extLst>
          </p:cNvPr>
          <p:cNvSpPr txBox="1"/>
          <p:nvPr/>
        </p:nvSpPr>
        <p:spPr>
          <a:xfrm>
            <a:off x="2110900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717A779-DEE6-82E0-EA16-999B930C8867}"/>
              </a:ext>
            </a:extLst>
          </p:cNvPr>
          <p:cNvSpPr txBox="1"/>
          <p:nvPr/>
        </p:nvSpPr>
        <p:spPr>
          <a:xfrm>
            <a:off x="7106355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FB6E560-AEFE-BA10-B58C-9E3493694C90}"/>
              </a:ext>
            </a:extLst>
          </p:cNvPr>
          <p:cNvSpPr txBox="1"/>
          <p:nvPr/>
        </p:nvSpPr>
        <p:spPr>
          <a:xfrm>
            <a:off x="2110900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12DDAA9-2094-3F79-7E36-0B44EC440C13}"/>
              </a:ext>
            </a:extLst>
          </p:cNvPr>
          <p:cNvSpPr txBox="1"/>
          <p:nvPr/>
        </p:nvSpPr>
        <p:spPr>
          <a:xfrm>
            <a:off x="7106355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A8D7E12-DC16-52E1-1374-0DEC09611331}"/>
              </a:ext>
            </a:extLst>
          </p:cNvPr>
          <p:cNvSpPr txBox="1"/>
          <p:nvPr/>
        </p:nvSpPr>
        <p:spPr>
          <a:xfrm>
            <a:off x="12101811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xxxxx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A6792BB-E597-60DD-A0E6-4F58CF75AFC8}"/>
              </a:ext>
            </a:extLst>
          </p:cNvPr>
          <p:cNvSpPr txBox="1"/>
          <p:nvPr/>
        </p:nvSpPr>
        <p:spPr>
          <a:xfrm>
            <a:off x="12101811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64C0AC6-5960-5C5E-0E5D-A58821AA4D77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12AC023-ACAA-C01E-AD65-9AD12E7FC14B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EC98994-6092-1A7F-7634-932B16A74AD1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" name="TextBox 168">
            <a:extLst>
              <a:ext uri="{FF2B5EF4-FFF2-40B4-BE49-F238E27FC236}">
                <a16:creationId xmlns:a16="http://schemas.microsoft.com/office/drawing/2014/main" id="{64870063-2853-7C3E-A9FE-44D6844E3BC3}"/>
              </a:ext>
            </a:extLst>
          </p:cNvPr>
          <p:cNvSpPr txBox="1"/>
          <p:nvPr/>
        </p:nvSpPr>
        <p:spPr>
          <a:xfrm>
            <a:off x="11001846" y="4885541"/>
            <a:ext cx="161114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Obrázek 35" descr="Obsah obrázku text, grafický design, Grafika, Písmo&#10;&#10;Popis byl vytvořen automaticky">
            <a:extLst>
              <a:ext uri="{FF2B5EF4-FFF2-40B4-BE49-F238E27FC236}">
                <a16:creationId xmlns:a16="http://schemas.microsoft.com/office/drawing/2014/main" id="{B0A011FB-AAF5-6A35-95BC-43BD1CA71B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29" y="487980"/>
            <a:ext cx="2691328" cy="1037316"/>
          </a:xfrm>
          <a:prstGeom prst="rect">
            <a:avLst/>
          </a:prstGeom>
        </p:spPr>
      </p:pic>
      <p:grpSp>
        <p:nvGrpSpPr>
          <p:cNvPr id="17" name="Group 8">
            <a:extLst>
              <a:ext uri="{FF2B5EF4-FFF2-40B4-BE49-F238E27FC236}">
                <a16:creationId xmlns:a16="http://schemas.microsoft.com/office/drawing/2014/main" id="{0636C265-294B-4389-3771-51484E730373}"/>
              </a:ext>
            </a:extLst>
          </p:cNvPr>
          <p:cNvGrpSpPr/>
          <p:nvPr/>
        </p:nvGrpSpPr>
        <p:grpSpPr>
          <a:xfrm>
            <a:off x="1233991" y="1924418"/>
            <a:ext cx="16444409" cy="7874601"/>
            <a:chOff x="-135470" y="-38100"/>
            <a:chExt cx="1412502" cy="1594202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B952C34-83D9-6253-D39D-7D667F144BC7}"/>
                </a:ext>
              </a:extLst>
            </p:cNvPr>
            <p:cNvSpPr/>
            <p:nvPr/>
          </p:nvSpPr>
          <p:spPr>
            <a:xfrm>
              <a:off x="-135470" y="-38100"/>
              <a:ext cx="1250498" cy="1594202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 sz="20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cs-CZ" sz="2000" b="1" u="sng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Strategické dokumenty, jejichž cíle a opatření jsou plněny činností projektu:</a:t>
              </a: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endPara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Akční plánu k přechodu sociálních služeb k péči poskytované na komunitní bázi, k větší individualizaci péče a k podpoře deinstitucionalizace sociálních služeb v ČR 2023 – 2025</a:t>
              </a:r>
            </a:p>
            <a:p>
              <a:pPr marL="285750" indent="-28575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endPara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Akční plán pro deinstitucionalizaci sociálních služeb v ČR na období 2026–2028</a:t>
              </a:r>
            </a:p>
            <a:p>
              <a:pPr marL="285750" indent="-28575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endPara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Strategické cíle v obou výše zmíněných Akčních plánech se zaměřují na klíčové nedostatky systému, aby podpořily efektivní a udržitelný proces transformace a deinstitucionalizace v ČR.</a:t>
              </a:r>
            </a:p>
            <a:p>
              <a:pPr marL="285750" indent="-28575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endPara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Národní strategie rozvoje sociálních služeb na období 2026-2030, která je nyní připravována a čeká na schválení Vládou ČR</a:t>
              </a:r>
            </a:p>
            <a:p>
              <a:pPr marL="285750" indent="-28575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endPara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Clr>
                  <a:srgbClr val="FFE600"/>
                </a:buClr>
                <a:buSzPct val="80000"/>
                <a:buFont typeface="Wingdings" panose="05000000000000000000" pitchFamily="2" charset="2"/>
                <a:buChar char="ü"/>
              </a:pPr>
              <a:r>
                <a:rPr lang="cs-CZ" sz="2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Úmluva OSN o právech osob se zdravotním postižením (zejména článek 19 a 31)</a:t>
              </a: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endParaRPr lang="cs-CZ" b="1" dirty="0">
                <a:solidFill>
                  <a:schemeClr val="bg1"/>
                </a:solidFill>
              </a:endParaRP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endParaRPr lang="cs-CZ" b="1" dirty="0">
                <a:solidFill>
                  <a:schemeClr val="bg1"/>
                </a:solidFill>
              </a:endParaRPr>
            </a:p>
            <a:p>
              <a:pPr marL="342900" indent="-342900">
                <a:buAutoNum type="arabicParenR" startAt="2"/>
              </a:pPr>
              <a:endParaRPr lang="cs-CZ" b="1" dirty="0">
                <a:solidFill>
                  <a:schemeClr val="bg1"/>
                </a:solidFill>
              </a:endParaRPr>
            </a:p>
            <a:p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C5A4A59D-72F9-00E7-85EA-7795E2743E91}"/>
                </a:ext>
              </a:extLst>
            </p:cNvPr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246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6E6B6-4A13-E18D-459D-FCD14CCF9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700A0C-2380-7164-85BA-0A2B8AD3BDA1}"/>
              </a:ext>
            </a:extLst>
          </p:cNvPr>
          <p:cNvGrpSpPr/>
          <p:nvPr/>
        </p:nvGrpSpPr>
        <p:grpSpPr>
          <a:xfrm>
            <a:off x="215041" y="190023"/>
            <a:ext cx="17857918" cy="10037366"/>
            <a:chOff x="-51065" y="-38100"/>
            <a:chExt cx="4768209" cy="26399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F7F8E8-D649-0F47-D8ED-1D73FAF55279}"/>
                </a:ext>
              </a:extLst>
            </p:cNvPr>
            <p:cNvSpPr/>
            <p:nvPr/>
          </p:nvSpPr>
          <p:spPr>
            <a:xfrm>
              <a:off x="-51065" y="-19050"/>
              <a:ext cx="4768209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cs-CZ" dirty="0"/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ADF9E9-DF50-1F63-73FD-A0FEA620A25B}"/>
                </a:ext>
              </a:extLst>
            </p:cNvPr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09A91AF-0CB0-7FFB-2911-9B1CF341B204}"/>
              </a:ext>
            </a:extLst>
          </p:cNvPr>
          <p:cNvSpPr txBox="1"/>
          <p:nvPr/>
        </p:nvSpPr>
        <p:spPr>
          <a:xfrm>
            <a:off x="2110900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48B9D31-58C8-FE89-B47B-61C41AA66DEB}"/>
              </a:ext>
            </a:extLst>
          </p:cNvPr>
          <p:cNvSpPr txBox="1"/>
          <p:nvPr/>
        </p:nvSpPr>
        <p:spPr>
          <a:xfrm>
            <a:off x="7106355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</a:t>
            </a: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2FE6169-0AA0-261A-36E6-F3D8FC418A02}"/>
              </a:ext>
            </a:extLst>
          </p:cNvPr>
          <p:cNvSpPr txBox="1"/>
          <p:nvPr/>
        </p:nvSpPr>
        <p:spPr>
          <a:xfrm>
            <a:off x="2110900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4C03A01-1C65-47E4-A2E8-87E72E43253C}"/>
              </a:ext>
            </a:extLst>
          </p:cNvPr>
          <p:cNvSpPr txBox="1"/>
          <p:nvPr/>
        </p:nvSpPr>
        <p:spPr>
          <a:xfrm>
            <a:off x="7106355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F53E6CD-E06B-3A8F-9282-35DB177A0191}"/>
              </a:ext>
            </a:extLst>
          </p:cNvPr>
          <p:cNvSpPr txBox="1"/>
          <p:nvPr/>
        </p:nvSpPr>
        <p:spPr>
          <a:xfrm>
            <a:off x="12101811" y="6031068"/>
            <a:ext cx="4075290" cy="264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xxxxx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7DECAEE-E6C9-12B5-C384-AB39DACAFDF5}"/>
              </a:ext>
            </a:extLst>
          </p:cNvPr>
          <p:cNvSpPr txBox="1"/>
          <p:nvPr/>
        </p:nvSpPr>
        <p:spPr>
          <a:xfrm>
            <a:off x="12101811" y="5309901"/>
            <a:ext cx="407529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Text</a:t>
            </a: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1088ADE-ED85-3268-DBAB-55B871BAEAE5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7DDC868-5950-F6F5-D83E-33816022A37D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0F5B31E-2D24-708E-5468-6271BDA3DF51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" name="TextBox 168">
            <a:extLst>
              <a:ext uri="{FF2B5EF4-FFF2-40B4-BE49-F238E27FC236}">
                <a16:creationId xmlns:a16="http://schemas.microsoft.com/office/drawing/2014/main" id="{9FCDE8AE-845F-346B-BD48-6ACDC523CBAD}"/>
              </a:ext>
            </a:extLst>
          </p:cNvPr>
          <p:cNvSpPr txBox="1"/>
          <p:nvPr/>
        </p:nvSpPr>
        <p:spPr>
          <a:xfrm>
            <a:off x="11001846" y="4885541"/>
            <a:ext cx="161114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Obrázek 35" descr="Obsah obrázku text, grafický design, Grafika, Písmo&#10;&#10;Popis byl vytvořen automaticky">
            <a:extLst>
              <a:ext uri="{FF2B5EF4-FFF2-40B4-BE49-F238E27FC236}">
                <a16:creationId xmlns:a16="http://schemas.microsoft.com/office/drawing/2014/main" id="{A10DF61A-2AFC-0FD6-D4BD-4CE3DA4C9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29" y="487980"/>
            <a:ext cx="2691328" cy="1037316"/>
          </a:xfrm>
          <a:prstGeom prst="rect">
            <a:avLst/>
          </a:prstGeom>
        </p:spPr>
      </p:pic>
      <p:grpSp>
        <p:nvGrpSpPr>
          <p:cNvPr id="17" name="Group 8">
            <a:extLst>
              <a:ext uri="{FF2B5EF4-FFF2-40B4-BE49-F238E27FC236}">
                <a16:creationId xmlns:a16="http://schemas.microsoft.com/office/drawing/2014/main" id="{33ECA183-E0C0-C553-6830-384A6C0D2C89}"/>
              </a:ext>
            </a:extLst>
          </p:cNvPr>
          <p:cNvGrpSpPr/>
          <p:nvPr/>
        </p:nvGrpSpPr>
        <p:grpSpPr>
          <a:xfrm>
            <a:off x="685801" y="1924418"/>
            <a:ext cx="8794382" cy="8100129"/>
            <a:chOff x="-135470" y="-38100"/>
            <a:chExt cx="1412502" cy="1594202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FFFE0E2-347B-C71E-C275-A777EF2B2AF5}"/>
                </a:ext>
              </a:extLst>
            </p:cNvPr>
            <p:cNvSpPr/>
            <p:nvPr/>
          </p:nvSpPr>
          <p:spPr>
            <a:xfrm>
              <a:off x="-135470" y="-38100"/>
              <a:ext cx="1250498" cy="1594202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pPr marL="1200150" lvl="2" indent="-285750">
                <a:buFont typeface="Wingdings" panose="05000000000000000000" pitchFamily="2" charset="2"/>
                <a:buChar char="ü"/>
              </a:pPr>
              <a:endParaRPr lang="cs-CZ" dirty="0">
                <a:solidFill>
                  <a:schemeClr val="bg1"/>
                </a:solidFill>
                <a:latin typeface="Garet" panose="020B0604020202020204" charset="-18"/>
              </a:endParaRPr>
            </a:p>
            <a:p>
              <a:pPr lvl="2"/>
              <a:r>
                <a:rPr lang="cs-CZ" dirty="0">
                  <a:solidFill>
                    <a:schemeClr val="bg1"/>
                  </a:solidFill>
                  <a:latin typeface="Garet" panose="020B0604020202020204" charset="-18"/>
                </a:rPr>
                <a:t>        </a:t>
              </a:r>
              <a:r>
                <a:rPr lang="cs-CZ" sz="20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Plánované akce do konce roku 2025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cs-CZ" dirty="0">
                <a:solidFill>
                  <a:schemeClr val="bg1"/>
                </a:solidFill>
                <a:latin typeface="Garet" panose="020B0604020202020204" charset="-18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konce roku 2025 plánujeme online diskusní fórum formou seriálu, na téma </a:t>
              </a:r>
            </a:p>
            <a:p>
              <a:r>
                <a:rPr lang="cs-CZ" sz="20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„Péče o klienty s chováním náročným na péči”</a:t>
              </a:r>
            </a:p>
            <a:p>
              <a:pPr>
                <a:spcAft>
                  <a:spcPts val="600"/>
                </a:spcAft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První díl proběhne  20.11.2025 od 10:00 do 12:00 a bude zaměřen na </a:t>
              </a:r>
              <a:r>
                <a:rPr lang="cs-CZ" sz="2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„Principy práce s osobami s chováním náročným na péči“</a:t>
              </a:r>
            </a:p>
            <a:p>
              <a:pPr>
                <a:spcAft>
                  <a:spcPts val="1200"/>
                </a:spcAft>
              </a:pPr>
              <a:br>
                <a:rPr lang="cs-CZ" sz="2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Témata v následných dvou pak budou: </a:t>
              </a:r>
              <a:r>
                <a:rPr lang="cs-CZ" sz="2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„Komunitní služby pro osoby s chováním náročným na péči“ a „Podpora pečujících osob“</a:t>
              </a: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termíny zatím nejsou upřesněny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 prosinci prezenčně v Praze - 2.12.2025:</a:t>
              </a:r>
              <a:b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2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„Z kamene do života – transformace sociálních služeb očima sociálních pracovníků“</a:t>
              </a:r>
            </a:p>
            <a:p>
              <a:pPr>
                <a:spcAft>
                  <a:spcPts val="1200"/>
                </a:spcAft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Deinstitucionalizace a transformace pobytových služeb – pohled sociálních pracovníků, klientů, expertů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Další akcí pak bude hybridní diskusní fórum v Brně dne 8.12.2025 na téma: </a:t>
              </a:r>
              <a:b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2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„Společně pro změnu: deinstitucionalizace v praxi a partnerství pro komunitní služby“</a:t>
              </a:r>
            </a:p>
            <a:p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Dobrá praxe v transformaci sociálních služeb – spolupráce poskytovatelů, obcí, krajů, zřizovatelů,        podpora vzniku a činnosti komunitních služeb.</a:t>
              </a:r>
            </a:p>
            <a:p>
              <a:pPr algn="ctr">
                <a:spcAft>
                  <a:spcPts val="600"/>
                </a:spcAft>
                <a:buClr>
                  <a:srgbClr val="FFE600"/>
                </a:buClr>
                <a:buSzPct val="80000"/>
              </a:pPr>
              <a:endParaRPr lang="cs-CZ" b="1" dirty="0">
                <a:solidFill>
                  <a:schemeClr val="bg1"/>
                </a:solidFill>
              </a:endParaRPr>
            </a:p>
            <a:p>
              <a:pPr>
                <a:spcAft>
                  <a:spcPts val="600"/>
                </a:spcAft>
                <a:buClr>
                  <a:srgbClr val="FFE600"/>
                </a:buClr>
                <a:buSzPct val="80000"/>
              </a:pPr>
              <a:endParaRPr lang="cs-CZ" b="1" dirty="0">
                <a:solidFill>
                  <a:schemeClr val="bg1"/>
                </a:solidFill>
              </a:endParaRPr>
            </a:p>
            <a:p>
              <a:pPr marL="342900" indent="-342900">
                <a:buAutoNum type="arabicParenR" startAt="2"/>
              </a:pPr>
              <a:endParaRPr lang="cs-CZ" b="1" dirty="0">
                <a:solidFill>
                  <a:schemeClr val="bg1"/>
                </a:solidFill>
              </a:endParaRPr>
            </a:p>
            <a:p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24713AF0-BA3F-C7B3-9309-335A35B881F7}"/>
                </a:ext>
              </a:extLst>
            </p:cNvPr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D0C3A981-1C80-9D07-42DD-B5283900192E}"/>
              </a:ext>
            </a:extLst>
          </p:cNvPr>
          <p:cNvGrpSpPr/>
          <p:nvPr/>
        </p:nvGrpSpPr>
        <p:grpSpPr>
          <a:xfrm>
            <a:off x="8881950" y="1771084"/>
            <a:ext cx="9166725" cy="8253463"/>
            <a:chOff x="-109561" y="-38100"/>
            <a:chExt cx="1386593" cy="1797577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FB910B7-EFA4-2E03-61A5-C9FAC1097132}"/>
                </a:ext>
              </a:extLst>
            </p:cNvPr>
            <p:cNvSpPr/>
            <p:nvPr/>
          </p:nvSpPr>
          <p:spPr>
            <a:xfrm>
              <a:off x="-109561" y="0"/>
              <a:ext cx="1208399" cy="1759477"/>
            </a:xfrm>
            <a:custGeom>
              <a:avLst/>
              <a:gdLst/>
              <a:ahLst/>
              <a:cxnLst/>
              <a:rect l="l" t="t" r="r" b="b"/>
              <a:pathLst>
                <a:path w="1277032" h="1507656">
                  <a:moveTo>
                    <a:pt x="0" y="0"/>
                  </a:moveTo>
                  <a:lnTo>
                    <a:pt x="1277032" y="0"/>
                  </a:lnTo>
                  <a:lnTo>
                    <a:pt x="1277032" y="1507656"/>
                  </a:lnTo>
                  <a:lnTo>
                    <a:pt x="0" y="150765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F12F9121-9299-DF57-67E5-39D7849B74D2}"/>
                </a:ext>
              </a:extLst>
            </p:cNvPr>
            <p:cNvSpPr txBox="1"/>
            <p:nvPr/>
          </p:nvSpPr>
          <p:spPr>
            <a:xfrm>
              <a:off x="0" y="-38100"/>
              <a:ext cx="1277032" cy="154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C8F53A0-3B4C-C804-F81E-3A9050759147}"/>
              </a:ext>
            </a:extLst>
          </p:cNvPr>
          <p:cNvSpPr txBox="1"/>
          <p:nvPr/>
        </p:nvSpPr>
        <p:spPr>
          <a:xfrm>
            <a:off x="8979399" y="2038374"/>
            <a:ext cx="777935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1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            </a:t>
            </a:r>
            <a:r>
              <a:rPr lang="cs-CZ" sz="20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Užitečné odkazy</a:t>
            </a:r>
          </a:p>
          <a:p>
            <a:endParaRPr lang="cs-CZ" sz="2000" b="1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000" b="1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000" b="1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 zdroj informací o projektu slouží i webová stránka projektu</a:t>
            </a:r>
          </a:p>
          <a:p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www.trass.cz</a:t>
            </a:r>
            <a:endParaRPr lang="cs-CZ" sz="2000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Odkaz na zmíněné strategické dokumenty vztahující se k transformaci a deinstitucionalizaci</a:t>
            </a:r>
          </a:p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www.mpsv.cz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strategicke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-dokumenty</a:t>
            </a:r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b="1" u="sng" dirty="0">
              <a:solidFill>
                <a:schemeClr val="bg1"/>
              </a:solidFill>
              <a:latin typeface="Gare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9486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203992"/>
            <a:ext cx="17910406" cy="9879016"/>
            <a:chOff x="0" y="0"/>
            <a:chExt cx="4717144" cy="260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4911" y="2622399"/>
            <a:ext cx="4848730" cy="7265833"/>
            <a:chOff x="0" y="-38100"/>
            <a:chExt cx="1277032" cy="14315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320" cy="1393420"/>
            </a:xfrm>
            <a:custGeom>
              <a:avLst/>
              <a:gdLst/>
              <a:ahLst/>
              <a:cxnLst/>
              <a:rect l="l" t="t" r="r" b="b"/>
              <a:pathLst>
                <a:path w="1277032" h="1393420">
                  <a:moveTo>
                    <a:pt x="0" y="0"/>
                  </a:moveTo>
                  <a:lnTo>
                    <a:pt x="1277032" y="0"/>
                  </a:lnTo>
                  <a:lnTo>
                    <a:pt x="1277032" y="1393420"/>
                  </a:lnTo>
                  <a:lnTo>
                    <a:pt x="0" y="139342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77032" cy="1431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08850" y="2815780"/>
            <a:ext cx="4243532" cy="7072452"/>
            <a:chOff x="0" y="0"/>
            <a:chExt cx="1277032" cy="13939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7032" cy="1393973"/>
            </a:xfrm>
            <a:custGeom>
              <a:avLst/>
              <a:gdLst/>
              <a:ahLst/>
              <a:cxnLst/>
              <a:rect l="l" t="t" r="r" b="b"/>
              <a:pathLst>
                <a:path w="1277032" h="1393973">
                  <a:moveTo>
                    <a:pt x="0" y="0"/>
                  </a:moveTo>
                  <a:lnTo>
                    <a:pt x="1277032" y="0"/>
                  </a:lnTo>
                  <a:lnTo>
                    <a:pt x="1277032" y="1393973"/>
                  </a:lnTo>
                  <a:lnTo>
                    <a:pt x="0" y="139397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77032" cy="143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47060" y="1870830"/>
            <a:ext cx="13485900" cy="56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Zvýšení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efektivity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systému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sociálních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služeb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7791" y="3848694"/>
            <a:ext cx="2592148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 projektu je zvýšení výkonové i dopadové efektivity systému sociálních služeb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Garet"/>
              <a:cs typeface="Arial" panose="020B0604020202020204" pitchFamily="34" charset="0"/>
              <a:sym typeface="Gare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258934" y="3844374"/>
            <a:ext cx="3716245" cy="4583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01 Podpora zefektivnění systému plánování a sociálního začleňování</a:t>
            </a: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02 Jednotná datová základna (JDZ) a sledování potřeb klientů sociálních služeb</a:t>
            </a: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7791" y="3154891"/>
            <a:ext cx="4075290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íle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243808" y="3092638"/>
            <a:ext cx="3716245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ktivity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373699" y="2815780"/>
            <a:ext cx="8986509" cy="7072452"/>
            <a:chOff x="0" y="0"/>
            <a:chExt cx="1277032" cy="13934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7032" cy="1393420"/>
            </a:xfrm>
            <a:custGeom>
              <a:avLst/>
              <a:gdLst/>
              <a:ahLst/>
              <a:cxnLst/>
              <a:rect l="l" t="t" r="r" b="b"/>
              <a:pathLst>
                <a:path w="1277032" h="1393420">
                  <a:moveTo>
                    <a:pt x="0" y="0"/>
                  </a:moveTo>
                  <a:lnTo>
                    <a:pt x="1277032" y="0"/>
                  </a:lnTo>
                  <a:lnTo>
                    <a:pt x="1277032" y="1393420"/>
                  </a:lnTo>
                  <a:lnTo>
                    <a:pt x="0" y="139342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77032" cy="1431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658576" y="3801473"/>
            <a:ext cx="8410223" cy="573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KA 01: </a:t>
            </a:r>
          </a:p>
          <a:p>
            <a:pPr marL="0" lvl="0" indent="0">
              <a:lnSpc>
                <a:spcPts val="2147"/>
              </a:lnSpc>
              <a:spcBef>
                <a:spcPct val="0"/>
              </a:spcBef>
            </a:pPr>
            <a:endParaRPr lang="cs-CZ" sz="1900" b="1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pro zjišťování potřeb uživatelů sociálních služeb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plánování a síťování sociálních služeb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minimální úrovně zajištění sociálních služeb v území</a:t>
            </a:r>
          </a:p>
          <a:p>
            <a:pPr>
              <a:buFontTx/>
              <a:buChar char="-"/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02:</a:t>
            </a:r>
          </a:p>
          <a:p>
            <a:pPr>
              <a:buFontTx/>
              <a:buChar char="-"/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Šetření administrativní zátěže poskytovatelů sociálních služeb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a specifikace funkčních a datových požadavků budoucího systému, včetně stanovení jeho role v rámci JIS PSV a vazby na další subjekty a systémy veřejné správy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Zadávací dokumentace na realizaci nového informačního systému a JDZ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 podpora na prováděcím projektu a při realizaci Nového IS pro správu JDZ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712466" y="3092637"/>
            <a:ext cx="4075290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ýstupy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3D6D0-5113-8EC8-E5E0-48AF45FDB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572D11-6BD7-5AE2-5165-25CBE356C5C9}"/>
              </a:ext>
            </a:extLst>
          </p:cNvPr>
          <p:cNvGrpSpPr/>
          <p:nvPr/>
        </p:nvGrpSpPr>
        <p:grpSpPr>
          <a:xfrm>
            <a:off x="188797" y="203992"/>
            <a:ext cx="17910406" cy="9879016"/>
            <a:chOff x="0" y="0"/>
            <a:chExt cx="4717144" cy="26018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76A748-D4F6-CAC5-9D74-C89AD51E6DF8}"/>
                </a:ext>
              </a:extLst>
            </p:cNvPr>
            <p:cNvSpPr/>
            <p:nvPr/>
          </p:nvSpPr>
          <p:spPr>
            <a:xfrm>
              <a:off x="0" y="0"/>
              <a:ext cx="4717144" cy="2601881"/>
            </a:xfrm>
            <a:custGeom>
              <a:avLst/>
              <a:gdLst/>
              <a:ahLst/>
              <a:cxnLst/>
              <a:rect l="l" t="t" r="r" b="b"/>
              <a:pathLst>
                <a:path w="4717144" h="2601881">
                  <a:moveTo>
                    <a:pt x="0" y="0"/>
                  </a:moveTo>
                  <a:lnTo>
                    <a:pt x="4717144" y="0"/>
                  </a:lnTo>
                  <a:lnTo>
                    <a:pt x="4717144" y="2601881"/>
                  </a:lnTo>
                  <a:lnTo>
                    <a:pt x="0" y="2601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7B433C5-0416-AB4A-7612-FE9AD73C2082}"/>
                </a:ext>
              </a:extLst>
            </p:cNvPr>
            <p:cNvSpPr txBox="1"/>
            <p:nvPr/>
          </p:nvSpPr>
          <p:spPr>
            <a:xfrm>
              <a:off x="0" y="-38100"/>
              <a:ext cx="4717144" cy="263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A0BE02C-BBFF-FF10-FBAF-EF9A9CC737B8}"/>
              </a:ext>
            </a:extLst>
          </p:cNvPr>
          <p:cNvGrpSpPr/>
          <p:nvPr/>
        </p:nvGrpSpPr>
        <p:grpSpPr>
          <a:xfrm>
            <a:off x="685800" y="2618468"/>
            <a:ext cx="4848730" cy="7304715"/>
            <a:chOff x="0" y="-38100"/>
            <a:chExt cx="1277032" cy="143152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FC1F2B1-A0D1-FDAF-8D9E-EEF7C973B749}"/>
                </a:ext>
              </a:extLst>
            </p:cNvPr>
            <p:cNvSpPr/>
            <p:nvPr/>
          </p:nvSpPr>
          <p:spPr>
            <a:xfrm>
              <a:off x="0" y="0"/>
              <a:ext cx="840428" cy="1393420"/>
            </a:xfrm>
            <a:custGeom>
              <a:avLst/>
              <a:gdLst/>
              <a:ahLst/>
              <a:cxnLst/>
              <a:rect l="l" t="t" r="r" b="b"/>
              <a:pathLst>
                <a:path w="1277032" h="1393420">
                  <a:moveTo>
                    <a:pt x="0" y="0"/>
                  </a:moveTo>
                  <a:lnTo>
                    <a:pt x="1277032" y="0"/>
                  </a:lnTo>
                  <a:lnTo>
                    <a:pt x="1277032" y="1393420"/>
                  </a:lnTo>
                  <a:lnTo>
                    <a:pt x="0" y="139342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937BBBD-3CD0-32A0-91C2-DF78A96C1DA1}"/>
                </a:ext>
              </a:extLst>
            </p:cNvPr>
            <p:cNvSpPr txBox="1"/>
            <p:nvPr/>
          </p:nvSpPr>
          <p:spPr>
            <a:xfrm>
              <a:off x="0" y="-38100"/>
              <a:ext cx="1277032" cy="1431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8F582A5-19CC-13AA-CD3D-CF7A657D2013}"/>
              </a:ext>
            </a:extLst>
          </p:cNvPr>
          <p:cNvGrpSpPr/>
          <p:nvPr/>
        </p:nvGrpSpPr>
        <p:grpSpPr>
          <a:xfrm>
            <a:off x="4002949" y="2812882"/>
            <a:ext cx="4302851" cy="7110301"/>
            <a:chOff x="0" y="0"/>
            <a:chExt cx="1277032" cy="13939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65C51B9-F916-25E9-7347-292CB532EF29}"/>
                </a:ext>
              </a:extLst>
            </p:cNvPr>
            <p:cNvSpPr/>
            <p:nvPr/>
          </p:nvSpPr>
          <p:spPr>
            <a:xfrm>
              <a:off x="0" y="0"/>
              <a:ext cx="1277032" cy="1393973"/>
            </a:xfrm>
            <a:custGeom>
              <a:avLst/>
              <a:gdLst/>
              <a:ahLst/>
              <a:cxnLst/>
              <a:rect l="l" t="t" r="r" b="b"/>
              <a:pathLst>
                <a:path w="1277032" h="1393973">
                  <a:moveTo>
                    <a:pt x="0" y="0"/>
                  </a:moveTo>
                  <a:lnTo>
                    <a:pt x="1277032" y="0"/>
                  </a:lnTo>
                  <a:lnTo>
                    <a:pt x="1277032" y="1393973"/>
                  </a:lnTo>
                  <a:lnTo>
                    <a:pt x="0" y="139397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2E751AB-875F-98E1-5A58-B87597B12DE0}"/>
                </a:ext>
              </a:extLst>
            </p:cNvPr>
            <p:cNvSpPr txBox="1"/>
            <p:nvPr/>
          </p:nvSpPr>
          <p:spPr>
            <a:xfrm>
              <a:off x="0" y="-38100"/>
              <a:ext cx="1277032" cy="143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B3AAC62C-A011-60C3-78C9-C1EDB4E26398}"/>
              </a:ext>
            </a:extLst>
          </p:cNvPr>
          <p:cNvSpPr txBox="1"/>
          <p:nvPr/>
        </p:nvSpPr>
        <p:spPr>
          <a:xfrm>
            <a:off x="607279" y="1866900"/>
            <a:ext cx="13485900" cy="56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Zvýšení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efektivity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systému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sociálních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4500" b="1" dirty="0" err="1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služeb</a:t>
            </a:r>
            <a:r>
              <a:rPr lang="en-US" sz="4500" b="1" dirty="0">
                <a:solidFill>
                  <a:srgbClr val="000066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AA0214D-1DC1-C82A-A124-3816F3D053D7}"/>
              </a:ext>
            </a:extLst>
          </p:cNvPr>
          <p:cNvSpPr txBox="1"/>
          <p:nvPr/>
        </p:nvSpPr>
        <p:spPr>
          <a:xfrm>
            <a:off x="927792" y="3829532"/>
            <a:ext cx="268337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 projektu je zvýšení výkonové i dopadové efektivity systému sociálních služeb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Garet"/>
              <a:cs typeface="Arial" panose="020B0604020202020204" pitchFamily="34" charset="0"/>
              <a:sym typeface="Garet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1B570E7-D50E-FE1A-79E5-10BCBA41DB1E}"/>
              </a:ext>
            </a:extLst>
          </p:cNvPr>
          <p:cNvSpPr txBox="1"/>
          <p:nvPr/>
        </p:nvSpPr>
        <p:spPr>
          <a:xfrm>
            <a:off x="4243808" y="3829532"/>
            <a:ext cx="3852061" cy="3506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03 Nastavení systému řízení kvality v segmentu sociální ochrany</a:t>
            </a: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47"/>
              </a:lnSpc>
              <a:spcBef>
                <a:spcPct val="0"/>
              </a:spcBef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105DD30-09CE-FA54-7903-4ADD7AC5390B}"/>
              </a:ext>
            </a:extLst>
          </p:cNvPr>
          <p:cNvSpPr txBox="1"/>
          <p:nvPr/>
        </p:nvSpPr>
        <p:spPr>
          <a:xfrm>
            <a:off x="912555" y="3157222"/>
            <a:ext cx="4075290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íle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9216564-B979-AF1A-4CF4-93AD01889DDD}"/>
              </a:ext>
            </a:extLst>
          </p:cNvPr>
          <p:cNvSpPr txBox="1"/>
          <p:nvPr/>
        </p:nvSpPr>
        <p:spPr>
          <a:xfrm>
            <a:off x="4243808" y="3164473"/>
            <a:ext cx="3716245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ktivity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1F6CF9D-459D-3DF4-3186-BF9524F2BAAA}"/>
              </a:ext>
            </a:extLst>
          </p:cNvPr>
          <p:cNvGrpSpPr/>
          <p:nvPr/>
        </p:nvGrpSpPr>
        <p:grpSpPr>
          <a:xfrm>
            <a:off x="8431950" y="2812883"/>
            <a:ext cx="8943496" cy="7110302"/>
            <a:chOff x="0" y="0"/>
            <a:chExt cx="1277032" cy="139342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D34957D-B425-7F8A-92DE-DB759E424B87}"/>
                </a:ext>
              </a:extLst>
            </p:cNvPr>
            <p:cNvSpPr/>
            <p:nvPr/>
          </p:nvSpPr>
          <p:spPr>
            <a:xfrm>
              <a:off x="0" y="0"/>
              <a:ext cx="1277032" cy="1393420"/>
            </a:xfrm>
            <a:custGeom>
              <a:avLst/>
              <a:gdLst/>
              <a:ahLst/>
              <a:cxnLst/>
              <a:rect l="l" t="t" r="r" b="b"/>
              <a:pathLst>
                <a:path w="1277032" h="1393420">
                  <a:moveTo>
                    <a:pt x="0" y="0"/>
                  </a:moveTo>
                  <a:lnTo>
                    <a:pt x="1277032" y="0"/>
                  </a:lnTo>
                  <a:lnTo>
                    <a:pt x="1277032" y="1393420"/>
                  </a:lnTo>
                  <a:lnTo>
                    <a:pt x="0" y="139342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ABAF246-3743-D4E6-F8D7-5E673BD7A9D6}"/>
                </a:ext>
              </a:extLst>
            </p:cNvPr>
            <p:cNvSpPr txBox="1"/>
            <p:nvPr/>
          </p:nvSpPr>
          <p:spPr>
            <a:xfrm>
              <a:off x="0" y="-38100"/>
              <a:ext cx="1277032" cy="1431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E0FD4E14-26D9-8E3C-5C55-0AB5CA3AAFAD}"/>
              </a:ext>
            </a:extLst>
          </p:cNvPr>
          <p:cNvSpPr txBox="1"/>
          <p:nvPr/>
        </p:nvSpPr>
        <p:spPr>
          <a:xfrm>
            <a:off x="8686800" y="3829532"/>
            <a:ext cx="8382000" cy="6084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147"/>
              </a:lnSpc>
              <a:spcBef>
                <a:spcPct val="0"/>
              </a:spcBef>
            </a:pPr>
            <a:r>
              <a:rPr lang="cs-CZ" sz="2000" b="1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KA3: </a:t>
            </a: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Systém řízení kvality v segmentu sociální ochrany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Analýza pojetí kvality v jednotlivých státech EU</a:t>
            </a: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Návrh indikátorů kvality sociálních služeb ke standardům a povinnostem poskytovatele a pilotáž</a:t>
            </a: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Tvorba podkladů pro harmonizaci národní politiky s evropskými doporučeními a návrhy 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Podpora zefektivnění kontroly kvality sociálních služeb: Vytvoření a zavedení nástroje stížnostního a podnětového mechanismu v oblasti sociální ochrany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Analýza stížnostního a podnětového mechanismu</a:t>
            </a: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Tvorba metodiky stížnostního a podnětového mechanismu a pilotní nastavení a ověření stížnostního a podnětového mechanismu v praxi</a:t>
            </a: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Analýza stávající činnosti inspekce sociálních služeb</a:t>
            </a:r>
          </a:p>
          <a:p>
            <a:pPr>
              <a:buFontTx/>
              <a:buChar char="-"/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2147"/>
              </a:lnSpc>
              <a:spcBef>
                <a:spcPct val="0"/>
              </a:spcBef>
            </a:pPr>
            <a:endParaRPr lang="en-US" sz="19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C7E6952-E4DB-7B37-0B66-4E615ADA4F86}"/>
              </a:ext>
            </a:extLst>
          </p:cNvPr>
          <p:cNvSpPr txBox="1"/>
          <p:nvPr/>
        </p:nvSpPr>
        <p:spPr>
          <a:xfrm>
            <a:off x="8686800" y="3164473"/>
            <a:ext cx="4075290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90"/>
              </a:lnSpc>
              <a:spcBef>
                <a:spcPct val="0"/>
              </a:spcBef>
            </a:pPr>
            <a:r>
              <a:rPr lang="cs-CZ" sz="3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</a:t>
            </a:r>
            <a:r>
              <a:rPr lang="en-US" sz="30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ýstupy</a:t>
            </a:r>
            <a:endParaRPr lang="en-US" sz="30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250E9E-611D-EABB-667F-4A5FF4BF1E26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E035278-2656-B08D-4BCE-0044F26AD1BB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5EC0F1B-6DBE-6AA9-C2E8-3F5060D405CF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227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1972</Words>
  <Application>Microsoft Office PowerPoint</Application>
  <PresentationFormat>Vlastní</PresentationFormat>
  <Paragraphs>313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Calibri</vt:lpstr>
      <vt:lpstr>Garet Bold</vt:lpstr>
      <vt:lpstr>Open Sans</vt:lpstr>
      <vt:lpstr>Wingdings</vt:lpstr>
      <vt:lpstr>Arial</vt:lpstr>
      <vt:lpstr>Garet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projekty odboru 22</dc:title>
  <dc:creator>Guth Viktor Ludvík Bc., DiS. (MPSV)</dc:creator>
  <cp:lastModifiedBy>Řeháková Fučíková Jana Mgr. (MPSV)</cp:lastModifiedBy>
  <cp:revision>10</cp:revision>
  <dcterms:created xsi:type="dcterms:W3CDTF">2006-08-16T00:00:00Z</dcterms:created>
  <dcterms:modified xsi:type="dcterms:W3CDTF">2025-10-31T08:44:35Z</dcterms:modified>
  <dc:identifier>DAG2Uomgro0</dc:identifier>
</cp:coreProperties>
</file>